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77" r:id="rId5"/>
    <p:sldId id="260" r:id="rId6"/>
    <p:sldId id="278" r:id="rId7"/>
    <p:sldId id="284" r:id="rId8"/>
    <p:sldId id="275" r:id="rId9"/>
    <p:sldId id="276" r:id="rId10"/>
    <p:sldId id="300" r:id="rId11"/>
    <p:sldId id="285" r:id="rId12"/>
    <p:sldId id="288" r:id="rId13"/>
    <p:sldId id="294" r:id="rId14"/>
    <p:sldId id="296" r:id="rId15"/>
    <p:sldId id="292" r:id="rId16"/>
    <p:sldId id="290" r:id="rId17"/>
    <p:sldId id="287" r:id="rId18"/>
    <p:sldId id="295" r:id="rId19"/>
    <p:sldId id="297" r:id="rId20"/>
    <p:sldId id="299" r:id="rId21"/>
    <p:sldId id="298" r:id="rId22"/>
    <p:sldId id="282" r:id="rId23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a_sk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7F0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8390" autoAdjust="0"/>
  </p:normalViewPr>
  <p:slideViewPr>
    <p:cSldViewPr snapToGrid="0">
      <p:cViewPr>
        <p:scale>
          <a:sx n="73" d="100"/>
          <a:sy n="73" d="100"/>
        </p:scale>
        <p:origin x="-864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90"/>
      </p:cViewPr>
      <p:guideLst>
        <p:guide orient="horz" pos="2441"/>
        <p:guide orient="horz" pos="3132"/>
        <p:guide pos="228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7C58A-3118-4026-9509-D0C3B5F58B15}" type="doc">
      <dgm:prSet loTypeId="urn:microsoft.com/office/officeart/2008/layout/VerticalCurvedList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118CE20-36F6-4D04-B423-5EFC42417CB9}">
      <dgm:prSet phldrT="[Текст]"/>
      <dgm:spPr/>
      <dgm:t>
        <a:bodyPr/>
        <a:lstStyle/>
        <a:p>
          <a:pPr algn="just"/>
          <a:r>
            <a:rPr lang="ru-RU" b="1" dirty="0"/>
            <a:t>для социальных предпринимателей</a:t>
          </a:r>
        </a:p>
      </dgm:t>
    </dgm:pt>
    <dgm:pt modelId="{AF4B60DA-42BB-4410-A702-6094908A4477}" type="parTrans" cxnId="{F2D5B1CA-8440-4BD6-A4AA-840DA032C116}">
      <dgm:prSet/>
      <dgm:spPr/>
      <dgm:t>
        <a:bodyPr/>
        <a:lstStyle/>
        <a:p>
          <a:endParaRPr lang="ru-RU"/>
        </a:p>
      </dgm:t>
    </dgm:pt>
    <dgm:pt modelId="{F8DD3692-6DEB-4A4F-A56A-C8501DB90CB6}" type="sibTrans" cxnId="{F2D5B1CA-8440-4BD6-A4AA-840DA032C116}">
      <dgm:prSet/>
      <dgm:spPr/>
      <dgm:t>
        <a:bodyPr/>
        <a:lstStyle/>
        <a:p>
          <a:endParaRPr lang="ru-RU"/>
        </a:p>
      </dgm:t>
    </dgm:pt>
    <dgm:pt modelId="{6A67AC16-05DE-4538-82E7-DA7A82E25B93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для сотрудников и руководителей НКО, которые стремятся повысить устойчивость своей деятельности</a:t>
          </a:r>
        </a:p>
      </dgm:t>
    </dgm:pt>
    <dgm:pt modelId="{DBA842CC-6C3C-4018-BFD1-DD5FD2B4C64C}" type="parTrans" cxnId="{12AC2515-10C1-4EC2-9FBE-39AEC987C6B4}">
      <dgm:prSet/>
      <dgm:spPr/>
      <dgm:t>
        <a:bodyPr/>
        <a:lstStyle/>
        <a:p>
          <a:endParaRPr lang="ru-RU"/>
        </a:p>
      </dgm:t>
    </dgm:pt>
    <dgm:pt modelId="{303D2F34-C2A8-41D9-B5EF-6A48C0A8ECEA}" type="sibTrans" cxnId="{12AC2515-10C1-4EC2-9FBE-39AEC987C6B4}">
      <dgm:prSet/>
      <dgm:spPr/>
      <dgm:t>
        <a:bodyPr/>
        <a:lstStyle/>
        <a:p>
          <a:endParaRPr lang="ru-RU"/>
        </a:p>
      </dgm:t>
    </dgm:pt>
    <dgm:pt modelId="{0B65C3B9-01A8-44BB-A23D-496C17E0B30A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для представителей малого и среднего бизнеса, предпринимателей, планирующих приобрести опыт инноваций </a:t>
          </a:r>
          <a:br>
            <a:rPr lang="ru-RU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в социальной сфере и реализовывать социально предпринимательские проекты</a:t>
          </a:r>
        </a:p>
      </dgm:t>
    </dgm:pt>
    <dgm:pt modelId="{96BE6598-08CD-4DAF-9739-E925BE6527A6}" type="parTrans" cxnId="{AA14282F-DBEB-4FF1-A99E-3B920C8095B2}">
      <dgm:prSet/>
      <dgm:spPr/>
      <dgm:t>
        <a:bodyPr/>
        <a:lstStyle/>
        <a:p>
          <a:endParaRPr lang="ru-RU"/>
        </a:p>
      </dgm:t>
    </dgm:pt>
    <dgm:pt modelId="{A94A694A-087E-45BE-9027-F46B6C8630E0}" type="sibTrans" cxnId="{AA14282F-DBEB-4FF1-A99E-3B920C8095B2}">
      <dgm:prSet/>
      <dgm:spPr/>
      <dgm:t>
        <a:bodyPr/>
        <a:lstStyle/>
        <a:p>
          <a:endParaRPr lang="ru-RU"/>
        </a:p>
      </dgm:t>
    </dgm:pt>
    <dgm:pt modelId="{36F3B479-DC7D-42C3-ABED-F340C54EAE7A}" type="pres">
      <dgm:prSet presAssocID="{FC17C58A-3118-4026-9509-D0C3B5F58B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1409EC-A79E-4D7C-B7D6-E013280B324A}" type="pres">
      <dgm:prSet presAssocID="{FC17C58A-3118-4026-9509-D0C3B5F58B15}" presName="Name1" presStyleCnt="0"/>
      <dgm:spPr/>
    </dgm:pt>
    <dgm:pt modelId="{AB8BE029-2634-415F-B261-59E67D944100}" type="pres">
      <dgm:prSet presAssocID="{FC17C58A-3118-4026-9509-D0C3B5F58B15}" presName="cycle" presStyleCnt="0"/>
      <dgm:spPr/>
    </dgm:pt>
    <dgm:pt modelId="{8CCC0E6A-2789-40E9-9675-833BE903CE27}" type="pres">
      <dgm:prSet presAssocID="{FC17C58A-3118-4026-9509-D0C3B5F58B15}" presName="srcNode" presStyleLbl="node1" presStyleIdx="0" presStyleCnt="3"/>
      <dgm:spPr/>
    </dgm:pt>
    <dgm:pt modelId="{B6E4CCCE-50A3-490E-8092-2E097F2341E8}" type="pres">
      <dgm:prSet presAssocID="{FC17C58A-3118-4026-9509-D0C3B5F58B15}" presName="conn" presStyleLbl="parChTrans1D2" presStyleIdx="0" presStyleCnt="1"/>
      <dgm:spPr/>
      <dgm:t>
        <a:bodyPr/>
        <a:lstStyle/>
        <a:p>
          <a:endParaRPr lang="ru-RU"/>
        </a:p>
      </dgm:t>
    </dgm:pt>
    <dgm:pt modelId="{5BE826A8-4AB4-4965-A40D-CB6FD8AA9921}" type="pres">
      <dgm:prSet presAssocID="{FC17C58A-3118-4026-9509-D0C3B5F58B15}" presName="extraNode" presStyleLbl="node1" presStyleIdx="0" presStyleCnt="3"/>
      <dgm:spPr/>
    </dgm:pt>
    <dgm:pt modelId="{69EC9C2E-DF91-4F3A-8C3B-2DD01D0FA94B}" type="pres">
      <dgm:prSet presAssocID="{FC17C58A-3118-4026-9509-D0C3B5F58B15}" presName="dstNode" presStyleLbl="node1" presStyleIdx="0" presStyleCnt="3"/>
      <dgm:spPr/>
    </dgm:pt>
    <dgm:pt modelId="{A312080B-A9E5-4DF3-B5FF-4C324B904917}" type="pres">
      <dgm:prSet presAssocID="{D118CE20-36F6-4D04-B423-5EFC42417CB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C031-03CC-4849-9867-56DF972B2E47}" type="pres">
      <dgm:prSet presAssocID="{D118CE20-36F6-4D04-B423-5EFC42417CB9}" presName="accent_1" presStyleCnt="0"/>
      <dgm:spPr/>
    </dgm:pt>
    <dgm:pt modelId="{1C659C64-EBBC-4181-948C-200BD89FFF55}" type="pres">
      <dgm:prSet presAssocID="{D118CE20-36F6-4D04-B423-5EFC42417CB9}" presName="accentRepeatNode" presStyleLbl="solidFgAcc1" presStyleIdx="0" presStyleCnt="3"/>
      <dgm:spPr/>
    </dgm:pt>
    <dgm:pt modelId="{43AE7FBD-019E-4823-9BC8-C7BB58C02F39}" type="pres">
      <dgm:prSet presAssocID="{6A67AC16-05DE-4538-82E7-DA7A82E25B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C799-C0DC-472B-9DE7-7D22CA8F7506}" type="pres">
      <dgm:prSet presAssocID="{6A67AC16-05DE-4538-82E7-DA7A82E25B93}" presName="accent_2" presStyleCnt="0"/>
      <dgm:spPr/>
    </dgm:pt>
    <dgm:pt modelId="{16CABE71-B45A-4D1C-A66C-BA54188ED54F}" type="pres">
      <dgm:prSet presAssocID="{6A67AC16-05DE-4538-82E7-DA7A82E25B93}" presName="accentRepeatNode" presStyleLbl="solidFgAcc1" presStyleIdx="1" presStyleCnt="3"/>
      <dgm:spPr/>
    </dgm:pt>
    <dgm:pt modelId="{AA70308E-866B-4ED1-BADF-D187934DEBF1}" type="pres">
      <dgm:prSet presAssocID="{0B65C3B9-01A8-44BB-A23D-496C17E0B30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327B-12DA-47CC-B8B2-2E30DEE15EF5}" type="pres">
      <dgm:prSet presAssocID="{0B65C3B9-01A8-44BB-A23D-496C17E0B30A}" presName="accent_3" presStyleCnt="0"/>
      <dgm:spPr/>
    </dgm:pt>
    <dgm:pt modelId="{256CBD8E-8CE5-49DF-A45D-B131A329A80E}" type="pres">
      <dgm:prSet presAssocID="{0B65C3B9-01A8-44BB-A23D-496C17E0B30A}" presName="accentRepeatNode" presStyleLbl="solidFgAcc1" presStyleIdx="2" presStyleCnt="3"/>
      <dgm:spPr/>
    </dgm:pt>
  </dgm:ptLst>
  <dgm:cxnLst>
    <dgm:cxn modelId="{12AC2515-10C1-4EC2-9FBE-39AEC987C6B4}" srcId="{FC17C58A-3118-4026-9509-D0C3B5F58B15}" destId="{6A67AC16-05DE-4538-82E7-DA7A82E25B93}" srcOrd="1" destOrd="0" parTransId="{DBA842CC-6C3C-4018-BFD1-DD5FD2B4C64C}" sibTransId="{303D2F34-C2A8-41D9-B5EF-6A48C0A8ECEA}"/>
    <dgm:cxn modelId="{397021BE-8652-4C5E-A346-E8CB28D06143}" type="presOf" srcId="{D118CE20-36F6-4D04-B423-5EFC42417CB9}" destId="{A312080B-A9E5-4DF3-B5FF-4C324B904917}" srcOrd="0" destOrd="0" presId="urn:microsoft.com/office/officeart/2008/layout/VerticalCurvedList"/>
    <dgm:cxn modelId="{F2D5B1CA-8440-4BD6-A4AA-840DA032C116}" srcId="{FC17C58A-3118-4026-9509-D0C3B5F58B15}" destId="{D118CE20-36F6-4D04-B423-5EFC42417CB9}" srcOrd="0" destOrd="0" parTransId="{AF4B60DA-42BB-4410-A702-6094908A4477}" sibTransId="{F8DD3692-6DEB-4A4F-A56A-C8501DB90CB6}"/>
    <dgm:cxn modelId="{FE109665-33CE-4F75-9D19-6C6AD17E7214}" type="presOf" srcId="{F8DD3692-6DEB-4A4F-A56A-C8501DB90CB6}" destId="{B6E4CCCE-50A3-490E-8092-2E097F2341E8}" srcOrd="0" destOrd="0" presId="urn:microsoft.com/office/officeart/2008/layout/VerticalCurvedList"/>
    <dgm:cxn modelId="{00120A4B-3D65-4C80-BCE0-127031CE1B47}" type="presOf" srcId="{6A67AC16-05DE-4538-82E7-DA7A82E25B93}" destId="{43AE7FBD-019E-4823-9BC8-C7BB58C02F39}" srcOrd="0" destOrd="0" presId="urn:microsoft.com/office/officeart/2008/layout/VerticalCurvedList"/>
    <dgm:cxn modelId="{AA14282F-DBEB-4FF1-A99E-3B920C8095B2}" srcId="{FC17C58A-3118-4026-9509-D0C3B5F58B15}" destId="{0B65C3B9-01A8-44BB-A23D-496C17E0B30A}" srcOrd="2" destOrd="0" parTransId="{96BE6598-08CD-4DAF-9739-E925BE6527A6}" sibTransId="{A94A694A-087E-45BE-9027-F46B6C8630E0}"/>
    <dgm:cxn modelId="{69BE631B-D6DD-47AF-8F5B-23C1C6EFDD8F}" type="presOf" srcId="{FC17C58A-3118-4026-9509-D0C3B5F58B15}" destId="{36F3B479-DC7D-42C3-ABED-F340C54EAE7A}" srcOrd="0" destOrd="0" presId="urn:microsoft.com/office/officeart/2008/layout/VerticalCurvedList"/>
    <dgm:cxn modelId="{2B60F5F8-8286-4CFB-B121-436FF4385EB3}" type="presOf" srcId="{0B65C3B9-01A8-44BB-A23D-496C17E0B30A}" destId="{AA70308E-866B-4ED1-BADF-D187934DEBF1}" srcOrd="0" destOrd="0" presId="urn:microsoft.com/office/officeart/2008/layout/VerticalCurvedList"/>
    <dgm:cxn modelId="{3FC8AD2E-ABE2-4B6B-A9A9-CDC9606C7C4E}" type="presParOf" srcId="{36F3B479-DC7D-42C3-ABED-F340C54EAE7A}" destId="{101409EC-A79E-4D7C-B7D6-E013280B324A}" srcOrd="0" destOrd="0" presId="urn:microsoft.com/office/officeart/2008/layout/VerticalCurvedList"/>
    <dgm:cxn modelId="{0BA5EC8D-66D9-4729-BEE8-7C1C84DA82B3}" type="presParOf" srcId="{101409EC-A79E-4D7C-B7D6-E013280B324A}" destId="{AB8BE029-2634-415F-B261-59E67D944100}" srcOrd="0" destOrd="0" presId="urn:microsoft.com/office/officeart/2008/layout/VerticalCurvedList"/>
    <dgm:cxn modelId="{F5EC0B61-161B-4C55-A0F6-51A68F2F8F22}" type="presParOf" srcId="{AB8BE029-2634-415F-B261-59E67D944100}" destId="{8CCC0E6A-2789-40E9-9675-833BE903CE27}" srcOrd="0" destOrd="0" presId="urn:microsoft.com/office/officeart/2008/layout/VerticalCurvedList"/>
    <dgm:cxn modelId="{B2F39101-2E2B-4BAF-A6E3-22F17363650E}" type="presParOf" srcId="{AB8BE029-2634-415F-B261-59E67D944100}" destId="{B6E4CCCE-50A3-490E-8092-2E097F2341E8}" srcOrd="1" destOrd="0" presId="urn:microsoft.com/office/officeart/2008/layout/VerticalCurvedList"/>
    <dgm:cxn modelId="{175766F7-ACAA-487B-AA30-E083E0B0A977}" type="presParOf" srcId="{AB8BE029-2634-415F-B261-59E67D944100}" destId="{5BE826A8-4AB4-4965-A40D-CB6FD8AA9921}" srcOrd="2" destOrd="0" presId="urn:microsoft.com/office/officeart/2008/layout/VerticalCurvedList"/>
    <dgm:cxn modelId="{9009E99B-6BDC-4AA1-B339-E856C15F6702}" type="presParOf" srcId="{AB8BE029-2634-415F-B261-59E67D944100}" destId="{69EC9C2E-DF91-4F3A-8C3B-2DD01D0FA94B}" srcOrd="3" destOrd="0" presId="urn:microsoft.com/office/officeart/2008/layout/VerticalCurvedList"/>
    <dgm:cxn modelId="{E8A4BEC7-6E25-4C8C-887A-005699002FC1}" type="presParOf" srcId="{101409EC-A79E-4D7C-B7D6-E013280B324A}" destId="{A312080B-A9E5-4DF3-B5FF-4C324B904917}" srcOrd="1" destOrd="0" presId="urn:microsoft.com/office/officeart/2008/layout/VerticalCurvedList"/>
    <dgm:cxn modelId="{9F6A99CC-DEC2-42CA-B1D6-797E1D279531}" type="presParOf" srcId="{101409EC-A79E-4D7C-B7D6-E013280B324A}" destId="{BD2FC031-03CC-4849-9867-56DF972B2E47}" srcOrd="2" destOrd="0" presId="urn:microsoft.com/office/officeart/2008/layout/VerticalCurvedList"/>
    <dgm:cxn modelId="{F4C52512-5F1B-473F-B7AE-B50600BECD80}" type="presParOf" srcId="{BD2FC031-03CC-4849-9867-56DF972B2E47}" destId="{1C659C64-EBBC-4181-948C-200BD89FFF55}" srcOrd="0" destOrd="0" presId="urn:microsoft.com/office/officeart/2008/layout/VerticalCurvedList"/>
    <dgm:cxn modelId="{E532020C-2A85-4C36-8E70-E171062CEA6C}" type="presParOf" srcId="{101409EC-A79E-4D7C-B7D6-E013280B324A}" destId="{43AE7FBD-019E-4823-9BC8-C7BB58C02F39}" srcOrd="3" destOrd="0" presId="urn:microsoft.com/office/officeart/2008/layout/VerticalCurvedList"/>
    <dgm:cxn modelId="{E3D0FA97-D034-4914-8484-B1A6B77B451B}" type="presParOf" srcId="{101409EC-A79E-4D7C-B7D6-E013280B324A}" destId="{7179C799-C0DC-472B-9DE7-7D22CA8F7506}" srcOrd="4" destOrd="0" presId="urn:microsoft.com/office/officeart/2008/layout/VerticalCurvedList"/>
    <dgm:cxn modelId="{4B3804B7-43F4-4776-8131-915B13487730}" type="presParOf" srcId="{7179C799-C0DC-472B-9DE7-7D22CA8F7506}" destId="{16CABE71-B45A-4D1C-A66C-BA54188ED54F}" srcOrd="0" destOrd="0" presId="urn:microsoft.com/office/officeart/2008/layout/VerticalCurvedList"/>
    <dgm:cxn modelId="{DCB548D1-FC2D-4F48-88F2-CB320C964854}" type="presParOf" srcId="{101409EC-A79E-4D7C-B7D6-E013280B324A}" destId="{AA70308E-866B-4ED1-BADF-D187934DEBF1}" srcOrd="5" destOrd="0" presId="urn:microsoft.com/office/officeart/2008/layout/VerticalCurvedList"/>
    <dgm:cxn modelId="{2211FA18-2134-44DE-B643-6E37BD449AA9}" type="presParOf" srcId="{101409EC-A79E-4D7C-B7D6-E013280B324A}" destId="{0B7F327B-12DA-47CC-B8B2-2E30DEE15EF5}" srcOrd="6" destOrd="0" presId="urn:microsoft.com/office/officeart/2008/layout/VerticalCurvedList"/>
    <dgm:cxn modelId="{A1B2BDC1-3822-441D-8A18-4FC49B855D73}" type="presParOf" srcId="{0B7F327B-12DA-47CC-B8B2-2E30DEE15EF5}" destId="{256CBD8E-8CE5-49DF-A45D-B131A329A8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4DEC50-BB86-4D0C-B398-393C2E03CDA7}" type="datetimeFigureOut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DB7498-AD52-43C7-AD66-2C4034914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8BA3BD-D644-410D-8A84-F3380D9C695A}" type="datetimeFigureOut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289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8" y="9444038"/>
            <a:ext cx="29289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77CBBE-44BF-4719-86DD-2E0952C4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2501A-C32E-461B-8B55-B585C0CAD1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69C0C-0BF5-441D-88C5-5BA49E6EDF7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3D383-881D-4DFF-84CE-83742FC2D7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D6C9-5BDE-4877-8ED6-DA0588DD5C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0B09F-5FC0-4D87-8756-A18408D0EA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 userDrawn="1"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D6C44F-DEA8-4A7C-B68F-6687F70E5306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C25EA0-BF5E-45CE-A280-DFB690762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180A-3733-4737-84A6-029B9A1A5190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D3FA-34DF-4CA8-AB92-33EFC31BF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7EC0-C2C1-4F06-919F-16CDF7B6E30D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72ED-7120-4AAD-952A-5FC0B28B1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A9F6-A6A3-474B-AF3F-1441F02D9404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00E5-D075-48E0-B704-FBE58AE3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5D02-FCC9-4F94-8BA3-345E44CAA4B3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DFDF-A22A-44E4-8F17-EE814FAF9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F29A-57BB-4766-B55D-414E9CB1CB36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5891-6664-48DC-9BFB-90FFC78EC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55FF-84B1-4D49-A09C-3894EAAA94A3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7F7E-EEAE-43F2-A373-8EA2FBAE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3163-CA4A-4A72-A5AA-D9FFBBF39096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555B-159C-408A-B7F1-CD03B9F68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0573-C467-4CE6-97B5-0C4ECB286639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8DDE-A54C-4B51-AAC6-BA5E61D7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8FFC-EA88-4521-9144-EB3F2BEED84A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B374-B9A4-4156-97ED-ABA61822C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17FC-6BB8-4FAE-A6E9-0A727E040D81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C7BC-D1A0-46CB-A893-0052B8F5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56D8C-7449-4E19-8BF2-6D4FB0507237}" type="datetime1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7D046-41A3-46E4-9C11-21C313E5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5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rebuchet MS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egrushina@hse.ru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ans.hse.ru/expresspolls/poll/249796838.html" TargetMode="External"/><Relationship Id="rId5" Type="http://schemas.openxmlformats.org/officeDocument/2006/relationships/hyperlink" Target="html://busedu.hse.ru/catalog/249796836.html" TargetMode="External"/><Relationship Id="rId4" Type="http://schemas.openxmlformats.org/officeDocument/2006/relationships/hyperlink" Target="http://grans.hs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6"/>
          <p:cNvSpPr txBox="1">
            <a:spLocks noChangeArrowheads="1"/>
          </p:cNvSpPr>
          <p:nvPr/>
        </p:nvSpPr>
        <p:spPr bwMode="auto">
          <a:xfrm>
            <a:off x="207963" y="3392488"/>
            <a:ext cx="1034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rebuchet MS" pitchFamily="34" charset="0"/>
              </a:rPr>
              <a:t>Программа профессиональной переподготовки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3263" y="4481513"/>
            <a:ext cx="1201578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► Мастер управления в социальном предпринимательстве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3263" y="5210175"/>
            <a:ext cx="1135856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► Master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 Management 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</a:t>
            </a:r>
            <a:r>
              <a:rPr lang="ru-RU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 </a:t>
            </a:r>
            <a:r>
              <a:rPr lang="ru-RU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ru-RU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Entrepreneurship</a:t>
            </a:r>
            <a:endParaRPr lang="ru-RU" sz="3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1733550" y="3892550"/>
            <a:ext cx="72739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3175" y="0"/>
            <a:ext cx="12192000" cy="174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366713"/>
            <a:ext cx="6943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4350" y="1258888"/>
            <a:ext cx="10058400" cy="715962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6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Центр исследований гражданского общества и некоммерческого сектора</a:t>
            </a:r>
          </a:p>
        </p:txBody>
      </p:sp>
      <p:pic>
        <p:nvPicPr>
          <p:cNvPr id="15368" name="Рисунок 14" descr="https://busedu.hse.ru/mirror/pubs/share/2498165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4713" y="490538"/>
            <a:ext cx="1635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"/>
          <p:cNvSpPr>
            <a:spLocks noChangeArrowheads="1"/>
          </p:cNvSpPr>
          <p:nvPr/>
        </p:nvSpPr>
        <p:spPr bwMode="auto">
          <a:xfrm>
            <a:off x="-3175" y="2327275"/>
            <a:ext cx="12220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rebuchet MS" pitchFamily="34" charset="0"/>
              </a:rPr>
              <a:t>СОЦИАЛЬНЫЕ ИННОВАЦИИ И ПРЕДПРИНИМАТЕЛЬСТВО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4200" y="6091238"/>
            <a:ext cx="100076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🏆 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Лауреат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премии «Импульс добра-2021»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лучшую российскую образовательную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программу</a:t>
            </a:r>
            <a:b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в  сфере </a:t>
            </a:r>
            <a:r>
              <a:rPr lang="ru-RU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социального предпринимательства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950" y="558800"/>
            <a:ext cx="7302500" cy="125095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Премия </a:t>
            </a:r>
            <a:br>
              <a:rPr lang="ru-RU" sz="3600" b="1" smtClean="0"/>
            </a:br>
            <a:r>
              <a:rPr lang="ru-RU" sz="3600" b="1" smtClean="0"/>
              <a:t>«ИМПУЛЬС ДОБРА» — 2021</a:t>
            </a:r>
            <a:r>
              <a:rPr lang="ru-RU" sz="4000" smtClean="0"/>
              <a:t>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769938" y="1631950"/>
            <a:ext cx="7921625" cy="14335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rbel" pitchFamily="34" charset="0"/>
              <a:buNone/>
            </a:pPr>
            <a:r>
              <a:rPr lang="ru-RU" smtClean="0"/>
              <a:t> 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Corbel" pitchFamily="34" charset="0"/>
              <a:buNone/>
            </a:pPr>
            <a:endParaRPr lang="ru-RU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orbel" pitchFamily="34" charset="0"/>
              <a:buNone/>
            </a:pPr>
            <a:endParaRPr lang="ru-RU" smtClean="0"/>
          </a:p>
        </p:txBody>
      </p:sp>
      <p:sp>
        <p:nvSpPr>
          <p:cNvPr id="19459" name="Нижний колонтитул 11"/>
          <p:cNvSpPr txBox="1">
            <a:spLocks noGrp="1"/>
          </p:cNvSpPr>
          <p:nvPr/>
        </p:nvSpPr>
        <p:spPr bwMode="auto">
          <a:xfrm>
            <a:off x="506413" y="6237288"/>
            <a:ext cx="103028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accent1"/>
                </a:solidFill>
                <a:latin typeface="+mn-lt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19460" name="Номер слайда 4"/>
          <p:cNvSpPr txBox="1">
            <a:spLocks noGrp="1"/>
          </p:cNvSpPr>
          <p:nvPr/>
        </p:nvSpPr>
        <p:spPr bwMode="auto">
          <a:xfrm>
            <a:off x="9329738" y="6224588"/>
            <a:ext cx="170656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2C61878-5BDA-406D-AF4A-124CF6214ABA}" type="slidenum">
              <a:rPr lang="ru-RU" sz="1200">
                <a:solidFill>
                  <a:schemeClr val="accent1"/>
                </a:solidFill>
                <a:latin typeface="+mn-lt"/>
              </a:rPr>
              <a:pPr algn="r">
                <a:defRPr/>
              </a:pPr>
              <a:t>10</a:t>
            </a:fld>
            <a:endParaRPr lang="ru-RU" sz="120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7653" name="Picture 6" descr="DorZi6sXoAc8yX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075" y="558800"/>
            <a:ext cx="36718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Объект 2"/>
          <p:cNvSpPr>
            <a:spLocks/>
          </p:cNvSpPr>
          <p:nvPr/>
        </p:nvSpPr>
        <p:spPr bwMode="auto">
          <a:xfrm>
            <a:off x="601663" y="1690688"/>
            <a:ext cx="7921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ru-RU" sz="2200">
                <a:solidFill>
                  <a:schemeClr val="accent1"/>
                </a:solidFill>
                <a:latin typeface="Trebuchet MS" pitchFamily="34" charset="0"/>
              </a:rPr>
              <a:t>  </a:t>
            </a:r>
          </a:p>
          <a:p>
            <a:pPr marL="228600" indent="-182563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7655" name="Объект 2"/>
          <p:cNvSpPr>
            <a:spLocks/>
          </p:cNvSpPr>
          <p:nvPr/>
        </p:nvSpPr>
        <p:spPr bwMode="auto">
          <a:xfrm>
            <a:off x="601663" y="1681163"/>
            <a:ext cx="7921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ru-RU" sz="2200">
                <a:solidFill>
                  <a:schemeClr val="accent1"/>
                </a:solidFill>
                <a:latin typeface="Trebuchet MS" pitchFamily="34" charset="0"/>
              </a:rPr>
              <a:t>  </a:t>
            </a:r>
          </a:p>
          <a:p>
            <a:pPr marL="228600" indent="-182563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7656" name="Объект 2"/>
          <p:cNvSpPr>
            <a:spLocks/>
          </p:cNvSpPr>
          <p:nvPr/>
        </p:nvSpPr>
        <p:spPr bwMode="auto">
          <a:xfrm>
            <a:off x="528638" y="1617663"/>
            <a:ext cx="81089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ru-RU" sz="2200">
                <a:solidFill>
                  <a:schemeClr val="accent1"/>
                </a:solidFill>
                <a:latin typeface="Trebuchet MS" pitchFamily="34" charset="0"/>
              </a:rPr>
              <a:t>  </a:t>
            </a:r>
          </a:p>
          <a:p>
            <a:pPr marL="228600" indent="-182563" defTabSz="9144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  <a:p>
            <a:pPr marL="228600" indent="-182563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719138" y="1993900"/>
            <a:ext cx="68183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ru-RU" sz="2200" dirty="0">
                <a:latin typeface="+mn-lt"/>
                <a:cs typeface="+mn-cs"/>
              </a:rPr>
              <a:t>Программа </a:t>
            </a:r>
            <a:r>
              <a:rPr lang="ru-RU" sz="2200" dirty="0" err="1">
                <a:latin typeface="+mn-lt"/>
                <a:cs typeface="+mn-cs"/>
              </a:rPr>
              <a:t>Master</a:t>
            </a:r>
            <a:r>
              <a:rPr lang="ru-RU" sz="2200" dirty="0">
                <a:latin typeface="+mn-lt"/>
                <a:cs typeface="+mn-cs"/>
              </a:rPr>
              <a:t> </a:t>
            </a:r>
            <a:r>
              <a:rPr lang="ru-RU" sz="2200" dirty="0" err="1">
                <a:latin typeface="+mn-lt"/>
                <a:cs typeface="+mn-cs"/>
              </a:rPr>
              <a:t>in</a:t>
            </a:r>
            <a:r>
              <a:rPr lang="ru-RU" sz="2200" dirty="0">
                <a:latin typeface="+mn-lt"/>
                <a:cs typeface="+mn-cs"/>
              </a:rPr>
              <a:t> </a:t>
            </a:r>
            <a:r>
              <a:rPr lang="ru-RU" sz="2200" dirty="0" err="1">
                <a:latin typeface="+mn-lt"/>
                <a:cs typeface="+mn-cs"/>
              </a:rPr>
              <a:t>Management</a:t>
            </a:r>
            <a:r>
              <a:rPr lang="ru-RU" sz="2200" dirty="0">
                <a:latin typeface="+mn-lt"/>
                <a:cs typeface="+mn-cs"/>
              </a:rPr>
              <a:t> </a:t>
            </a:r>
            <a:r>
              <a:rPr lang="ru-RU" sz="2200" dirty="0" err="1">
                <a:latin typeface="+mn-lt"/>
                <a:cs typeface="+mn-cs"/>
              </a:rPr>
              <a:t>of</a:t>
            </a:r>
            <a:r>
              <a:rPr lang="ru-RU" sz="2200" dirty="0">
                <a:latin typeface="+mn-lt"/>
                <a:cs typeface="+mn-cs"/>
              </a:rPr>
              <a:t> </a:t>
            </a:r>
            <a:r>
              <a:rPr lang="ru-RU" sz="2200" dirty="0" err="1">
                <a:latin typeface="+mn-lt"/>
                <a:cs typeface="+mn-cs"/>
              </a:rPr>
              <a:t>Social</a:t>
            </a:r>
            <a:r>
              <a:rPr lang="ru-RU" sz="2200" dirty="0">
                <a:latin typeface="+mn-lt"/>
                <a:cs typeface="+mn-cs"/>
              </a:rPr>
              <a:t> </a:t>
            </a:r>
            <a:r>
              <a:rPr lang="en-US" sz="2200" dirty="0">
                <a:latin typeface="+mn-lt"/>
                <a:cs typeface="+mn-cs"/>
              </a:rPr>
              <a:t>E</a:t>
            </a:r>
            <a:r>
              <a:rPr lang="ru-RU" sz="2200" dirty="0" err="1">
                <a:latin typeface="+mn-lt"/>
                <a:cs typeface="+mn-cs"/>
              </a:rPr>
              <a:t>ntrepreneurship</a:t>
            </a:r>
            <a:r>
              <a:rPr lang="ru-RU" sz="2200" dirty="0">
                <a:latin typeface="+mn-lt"/>
                <a:cs typeface="+mn-cs"/>
              </a:rPr>
              <a:t> / Мастер управления в социальном предпринимательстве «Социальные инновации и предпринимательство» стала</a:t>
            </a:r>
            <a:endParaRPr lang="en-US" sz="2200" dirty="0">
              <a:latin typeface="+mn-lt"/>
              <a:cs typeface="+mn-cs"/>
            </a:endParaRPr>
          </a:p>
          <a:p>
            <a:pPr defTabSz="914400">
              <a:lnSpc>
                <a:spcPct val="120000"/>
              </a:lnSpc>
              <a:defRPr/>
            </a:pPr>
            <a:r>
              <a:rPr lang="ru-RU" sz="2200" dirty="0">
                <a:latin typeface="+mn-lt"/>
                <a:cs typeface="+mn-cs"/>
              </a:rPr>
              <a:t>победителем в номинации «За лучшую российскую образовательную программу в сфере социального предпринимательства» в рамках ежегодной премии </a:t>
            </a:r>
            <a:r>
              <a:rPr lang="ru-RU" sz="2200" dirty="0">
                <a:latin typeface="+mn-lt"/>
                <a:cs typeface="+mn-cs"/>
              </a:rPr>
              <a:t>«</a:t>
            </a:r>
            <a:r>
              <a:rPr lang="ru-RU" sz="2200" dirty="0">
                <a:latin typeface="+mn-lt"/>
                <a:cs typeface="+mn-cs"/>
              </a:rPr>
              <a:t>ИМПУЛЬС ДОБРА» </a:t>
            </a:r>
            <a:endParaRPr lang="ru-RU" sz="2200" dirty="0">
              <a:latin typeface="+mn-lt"/>
              <a:cs typeface="+mn-cs"/>
            </a:endParaRPr>
          </a:p>
          <a:p>
            <a:pPr defTabSz="914400">
              <a:lnSpc>
                <a:spcPct val="120000"/>
              </a:lnSpc>
              <a:defRPr/>
            </a:pPr>
            <a:r>
              <a:rPr lang="ru-RU" sz="2200" dirty="0">
                <a:latin typeface="+mn-lt"/>
                <a:cs typeface="+mn-cs"/>
              </a:rPr>
              <a:t>Фонда </a:t>
            </a:r>
            <a:r>
              <a:rPr lang="ru-RU" sz="2200" dirty="0">
                <a:latin typeface="+mn-lt"/>
                <a:cs typeface="+mn-cs"/>
              </a:rPr>
              <a:t>региональных социальных программ </a:t>
            </a:r>
            <a:endParaRPr lang="ru-RU" sz="2200" dirty="0">
              <a:latin typeface="+mn-lt"/>
              <a:cs typeface="+mn-cs"/>
            </a:endParaRPr>
          </a:p>
          <a:p>
            <a:pPr defTabSz="914400">
              <a:lnSpc>
                <a:spcPct val="120000"/>
              </a:lnSpc>
              <a:defRPr/>
            </a:pPr>
            <a:r>
              <a:rPr lang="ru-RU" sz="2200" dirty="0">
                <a:latin typeface="+mn-lt"/>
                <a:cs typeface="+mn-cs"/>
              </a:rPr>
              <a:t>«</a:t>
            </a:r>
            <a:r>
              <a:rPr lang="ru-RU" sz="2200" dirty="0">
                <a:latin typeface="+mn-lt"/>
                <a:cs typeface="+mn-cs"/>
              </a:rPr>
              <a:t>Наше будущее».</a:t>
            </a:r>
          </a:p>
        </p:txBody>
      </p:sp>
      <p:pic>
        <p:nvPicPr>
          <p:cNvPr id="27658" name="Picture 17" descr="523610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075" y="3622675"/>
            <a:ext cx="36718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58875" y="304800"/>
            <a:ext cx="9874250" cy="1357313"/>
          </a:xfrm>
        </p:spPr>
        <p:txBody>
          <a:bodyPr/>
          <a:lstStyle/>
          <a:p>
            <a:pPr eaLnBrk="1" hangingPunct="1"/>
            <a:r>
              <a:rPr lang="ru-RU" smtClean="0"/>
              <a:t>Открытие программы, апрель 2019 </a:t>
            </a:r>
          </a:p>
        </p:txBody>
      </p:sp>
      <p:sp>
        <p:nvSpPr>
          <p:cNvPr id="2765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617663" y="6188075"/>
            <a:ext cx="81422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    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765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F1AE9-7B66-409D-B79A-77816EEFD8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6303963" y="4157663"/>
            <a:ext cx="555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endParaRPr lang="ru-RU" sz="1200">
              <a:solidFill>
                <a:schemeClr val="bg1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7" name="Объект 1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8188" y="1371600"/>
            <a:ext cx="10715625" cy="4924425"/>
          </a:xfrm>
        </p:spPr>
      </p:pic>
      <p:sp>
        <p:nvSpPr>
          <p:cNvPr id="28678" name="Прямоугольник 15"/>
          <p:cNvSpPr>
            <a:spLocks noChangeArrowheads="1"/>
          </p:cNvSpPr>
          <p:nvPr/>
        </p:nvSpPr>
        <p:spPr bwMode="auto">
          <a:xfrm>
            <a:off x="865188" y="4238625"/>
            <a:ext cx="56261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6000"/>
              </a:lnSpc>
            </a:pPr>
            <a:r>
              <a:rPr lang="ru-RU" sz="24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”</a:t>
            </a: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Эта программа — для лидеров, для людей с собственным взглядом. Не только тех, кто может выразить то, чего хочет, но и может это сделать. 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Такие люди, настоящие лидеры, и занимаются   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         социальным предпринимательством! </a:t>
            </a:r>
          </a:p>
          <a:p>
            <a:pPr>
              <a:lnSpc>
                <a:spcPct val="106000"/>
              </a:lnSpc>
            </a:pPr>
            <a:r>
              <a:rPr lang="ru-RU" b="1" i="1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                                     </a:t>
            </a:r>
            <a:r>
              <a:rPr lang="ru-RU" sz="1600" b="1" i="1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Лев</a:t>
            </a:r>
            <a:r>
              <a:rPr lang="ru-RU" sz="1600" b="1" i="1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chemeClr val="bg1"/>
                </a:solidFill>
                <a:latin typeface="Trebuchet MS" pitchFamily="34" charset="0"/>
              </a:rPr>
              <a:t>Якобсон, </a:t>
            </a:r>
          </a:p>
          <a:p>
            <a:pPr>
              <a:lnSpc>
                <a:spcPct val="106000"/>
              </a:lnSpc>
            </a:pPr>
            <a:r>
              <a:rPr lang="ru-RU" b="1" i="1">
                <a:solidFill>
                  <a:schemeClr val="bg1"/>
                </a:solidFill>
                <a:latin typeface="Trebuchet MS" pitchFamily="34" charset="0"/>
              </a:rPr>
              <a:t>                                </a:t>
            </a:r>
            <a:r>
              <a:rPr lang="ru-RU" sz="1600" i="1">
                <a:solidFill>
                  <a:schemeClr val="bg1"/>
                </a:solidFill>
                <a:latin typeface="Trebuchet MS" pitchFamily="34" charset="0"/>
              </a:rPr>
              <a:t>в</a:t>
            </a:r>
            <a:r>
              <a:rPr lang="ru-RU" sz="1600" i="1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ице-президент НИУ ВШЭ</a:t>
            </a:r>
            <a:endParaRPr lang="ru-RU" sz="160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79" name="Прямоугольник 16"/>
          <p:cNvSpPr>
            <a:spLocks noChangeArrowheads="1"/>
          </p:cNvSpPr>
          <p:nvPr/>
        </p:nvSpPr>
        <p:spPr bwMode="auto">
          <a:xfrm>
            <a:off x="6253163" y="4238625"/>
            <a:ext cx="5438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6000"/>
              </a:lnSpc>
            </a:pPr>
            <a:r>
              <a:rPr lang="ru-RU" sz="24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”</a:t>
            </a: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Мы долго шли к такой образовательной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программе, к такому формату, интересному и полезному, чтобы  вы могли сказать, что получили 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        уникальные знания в уникальном вузе!   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                                  </a:t>
            </a:r>
            <a:r>
              <a:rPr lang="ru-RU" sz="1600" b="1" i="1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Станислав Заботин, </a:t>
            </a: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chemeClr val="bg1"/>
                </a:solidFill>
                <a:latin typeface="Trebuchet MS" pitchFamily="34" charset="0"/>
                <a:ea typeface="Calibri" pitchFamily="34" charset="0"/>
                <a:cs typeface="GaramondC"/>
              </a:rPr>
              <a:t>               руководитель департамента социальных и благотворительных проектов Фонда «Наше будущее»</a:t>
            </a:r>
            <a:endParaRPr lang="ru-RU" sz="1600">
              <a:solidFill>
                <a:schemeClr val="bg1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Создание безбарьерной среды</a:t>
            </a:r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819150" y="6224588"/>
            <a:ext cx="87820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cs typeface="Arial" charset="0"/>
              </a:rPr>
              <a:t>                  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7F9C1-8184-48BF-8211-B0A38D1813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150" y="1789113"/>
            <a:ext cx="6024563" cy="4027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первая неделя обучения позволила более четко представить будущую целевую аудиторию моего проекта, дала возможность точнее оценить риски уже на этапе разработки проекта, увидеть ориентиры и представить аватар будущего пользователя.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программа — показатель того, что отношение в обществе к организации безбарьерной среды меняется. Если у людей с ограниченными возможностями есть желание интегрироваться, то движение общества им навстречу по созданию  безбарьерной среды сегодня велико.</a:t>
            </a: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👌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6970713" y="4689475"/>
            <a:ext cx="48688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i="1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Михаил Киселев, </a:t>
            </a:r>
            <a:r>
              <a:rPr lang="ru-RU" sz="16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член Общественной палаты, руководитель Центрального штаба молодежной общероссийской общественной организации </a:t>
            </a:r>
          </a:p>
          <a:p>
            <a:pPr>
              <a:lnSpc>
                <a:spcPct val="107000"/>
              </a:lnSpc>
            </a:pPr>
            <a:r>
              <a:rPr lang="ru-RU" sz="16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«Российские студенческие отряды»</a:t>
            </a:r>
            <a:endParaRPr lang="ru-RU" sz="16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70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94525" y="1685925"/>
            <a:ext cx="4400550" cy="2913063"/>
          </a:xfrm>
        </p:spPr>
      </p:pic>
      <p:sp>
        <p:nvSpPr>
          <p:cNvPr id="12" name="Улыбающееся лицо 11"/>
          <p:cNvSpPr/>
          <p:nvPr/>
        </p:nvSpPr>
        <p:spPr>
          <a:xfrm>
            <a:off x="2601913" y="3429000"/>
            <a:ext cx="282575" cy="268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 слушателя программы профпереподготовки ВШЭ одобрен Президентом РФ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87575"/>
            <a:ext cx="7334250" cy="4038600"/>
          </a:xfrm>
        </p:spPr>
        <p:txBody>
          <a:bodyPr>
            <a:normAutofit lnSpcReduction="10000"/>
          </a:bodyPr>
          <a:lstStyle/>
          <a:p>
            <a:pPr marL="45720" indent="0">
              <a:buFont typeface="Corbel" pitchFamily="34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</a:rPr>
              <a:t>Каждый слушатель в ходе обучения должен разработать социальный проект. У Михаила Киселева возникла идея проекта по организации доступной среды для маломобильных групп населения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900" dirty="0">
                <a:solidFill>
                  <a:schemeClr val="tx1"/>
                </a:solidFill>
              </a:rPr>
              <a:t> особой разновидности такси. Об этом Михаил сообщил Президенту РФ Владимиру Путину в ходе встречи с представителями движения студенческих отрядов в Кремле. </a:t>
            </a:r>
          </a:p>
          <a:p>
            <a:pPr marL="45720" indent="0">
              <a:buFont typeface="Corbel" pitchFamily="34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</a:rPr>
              <a:t>«Обсудил свой проект с президентом. Он поддержал и сказал, что даст поручение правительству разработать программу по субсидированию переоборудования автомобилей для использования в качестве такси для маломобильных групп населения»,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900" dirty="0">
                <a:solidFill>
                  <a:schemeClr val="tx1"/>
                </a:solidFill>
              </a:rPr>
              <a:t> рассказал Михаил.  </a:t>
            </a:r>
          </a:p>
          <a:p>
            <a:pPr marL="45720" indent="0">
              <a:buFont typeface="Corbel" pitchFamily="34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</a:rPr>
              <a:t>По его мнению, важную роль в разработке проекта сыграли преподаватели и слушатели программы профпереподготовки ВШЭ. «Спасибо всем, без вас бы я не справился!»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0600" y="6224588"/>
            <a:ext cx="833913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	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CFC25-C757-41B4-B050-CBB9DF7D36C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072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1413" y="1965325"/>
            <a:ext cx="28432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413" y="4097338"/>
            <a:ext cx="28432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Весной 2020 года стартовало обучение второго потока</a:t>
            </a:r>
          </a:p>
        </p:txBody>
      </p:sp>
      <p:pic>
        <p:nvPicPr>
          <p:cNvPr id="31746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5050" y="1865313"/>
            <a:ext cx="3465513" cy="265588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0088" y="6243638"/>
            <a:ext cx="7218362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E99D-0A7F-48B3-B2F7-EC9F6223D0B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174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738" y="1824038"/>
            <a:ext cx="65817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03288" y="4521200"/>
            <a:ext cx="4267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Особенностью второго потока стало сочетание офлайн- и онлайн-обучения. Онлайн-формат позволил снять еще больше барьеров для заинтересованных студентов из регионов: слушатели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представляли 19 городов из разных регионов России.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Праздник выпускников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3" y="4221163"/>
            <a:ext cx="5861050" cy="3640137"/>
          </a:xfrm>
        </p:spPr>
        <p:txBody>
          <a:bodyPr/>
          <a:lstStyle/>
          <a:p>
            <a:pPr marL="46037" indent="0" algn="just">
              <a:lnSpc>
                <a:spcPct val="107000"/>
              </a:lnSpc>
              <a:spcAft>
                <a:spcPts val="800"/>
              </a:spcAft>
              <a:buFont typeface="Corbel" pitchFamily="34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Первые выпускники успешно освоили образовательную программу в течение 6 модулей очного обучения. И благодаря работе с наставниками в межмодульный период защитили выпускные квалификационные работы, которые разрабатывали в течение всего года обучения. 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0388" y="6169025"/>
            <a:ext cx="870267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421FD-E318-4D85-B5E8-58C959E4F8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379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1965325"/>
            <a:ext cx="340836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8" y="1698625"/>
            <a:ext cx="29083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150" y="806450"/>
            <a:ext cx="39354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добрый час, в добрый путь!</a:t>
            </a:r>
          </a:p>
        </p:txBody>
      </p:sp>
      <p:pic>
        <p:nvPicPr>
          <p:cNvPr id="34818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7725" y="3303588"/>
            <a:ext cx="3962400" cy="26257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5525" y="6243638"/>
            <a:ext cx="760095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1057-34D0-4312-95A1-6835A3074D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482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779588"/>
            <a:ext cx="58928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11950" y="1689100"/>
            <a:ext cx="60944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С таким напутствием провожали выпускников программы на торжественном вручении </a:t>
            </a:r>
          </a:p>
          <a:p>
            <a:pPr>
              <a:defRPr/>
            </a:pPr>
            <a:r>
              <a:rPr lang="ru-RU" dirty="0">
                <a:latin typeface="+mj-lt"/>
              </a:rPr>
              <a:t>дипломов Национального исследовательского университета «Высшая школа экономики».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Отзывы слушателей</a:t>
            </a:r>
          </a:p>
        </p:txBody>
      </p:sp>
      <p:sp>
        <p:nvSpPr>
          <p:cNvPr id="2969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887413" y="6224588"/>
            <a:ext cx="9296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cs typeface="Arial" charset="0"/>
              </a:rPr>
              <a:t>                         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A7D28-9F0C-4E48-AA70-86431F0642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  <p:pic>
        <p:nvPicPr>
          <p:cNvPr id="35844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" y="1719263"/>
            <a:ext cx="5121275" cy="3419475"/>
          </a:xfrm>
        </p:spPr>
      </p:pic>
      <p:sp>
        <p:nvSpPr>
          <p:cNvPr id="35845" name="TextBox 19"/>
          <p:cNvSpPr txBox="1">
            <a:spLocks noChangeArrowheads="1"/>
          </p:cNvSpPr>
          <p:nvPr/>
        </p:nvSpPr>
        <p:spPr bwMode="auto">
          <a:xfrm>
            <a:off x="6264275" y="1466850"/>
            <a:ext cx="546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16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Кто я, для чего мне нужно разрабатывать социальный проект и как это грамотно делать, я понял на этой программе</a:t>
            </a:r>
            <a:r>
              <a:rPr lang="en-US">
                <a:latin typeface="Trebuchet MS" pitchFamily="34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Именно благодаря ей я легко могу ответить, зачем я это делаю и для кого я это делаю. На вопрос своих друзей из бизнеса: «Зачем тебе это надо, тут же нет денег», — я могу дать простой ответ: </a:t>
            </a:r>
          </a:p>
          <a:p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«А я — социальный предприниматель». </a:t>
            </a:r>
            <a:endParaRPr lang="en-US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Это не первый мой социальный проект, но именно это обучение позволило мне разобраться в понятиях внутри себя, в том, кто такие социальные предприниматели, как их нужно сегментировать и что такое социальный бизнес</a:t>
            </a:r>
            <a:r>
              <a:rPr lang="ru-RU">
                <a:solidFill>
                  <a:schemeClr val="accent1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en-US">
              <a:solidFill>
                <a:schemeClr val="accent1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125" y="5311775"/>
            <a:ext cx="55530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latin typeface="+mn-lt"/>
              </a:rPr>
              <a:t>Алексей Черепнов, </a:t>
            </a:r>
            <a:r>
              <a:rPr lang="ru-RU" sz="1600" dirty="0">
                <a:latin typeface="+mn-lt"/>
              </a:rPr>
              <a:t>генеральный директор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ОАО «Вертикаль», г. Торжок, Тверская область </a:t>
            </a: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9121775" y="2292350"/>
            <a:ext cx="465138" cy="3651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0563225" y="3848100"/>
            <a:ext cx="414338" cy="3730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455613"/>
            <a:ext cx="4398963" cy="291306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82800" y="6254750"/>
            <a:ext cx="7672388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C3A10-6615-44A1-8067-2BE3EBAF1D4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5772150" y="357188"/>
            <a:ext cx="609441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Я пришла с целью «прокачать» франшизу, но за время обучения поняла, что масштабировать бизнес можно далеко не только этим способом, есть еще и множество других. </a:t>
            </a:r>
          </a:p>
          <a:p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Огромное спасибо всем специалистам, реальным звездам, которые у нас преподавали, за возможность расширить знания, и, конечно, моим одногруппникам, с которыми всегда можно было устроить «мозговой штурм», но все пазлы не сложились бы без прекрасной организации учебного процесса в Вышке.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775" y="3368675"/>
            <a:ext cx="6094413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Наталья Киоссе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тренинга и консультирования «Веста», г. Сургут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Взрыв: 8 точек 17"/>
          <p:cNvSpPr/>
          <p:nvPr/>
        </p:nvSpPr>
        <p:spPr>
          <a:xfrm>
            <a:off x="7966075" y="1316038"/>
            <a:ext cx="454025" cy="4016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1" name="Рисунок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75" y="3962400"/>
            <a:ext cx="34639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Box 25"/>
          <p:cNvSpPr txBox="1">
            <a:spLocks noChangeArrowheads="1"/>
          </p:cNvSpPr>
          <p:nvPr/>
        </p:nvSpPr>
        <p:spPr bwMode="auto">
          <a:xfrm>
            <a:off x="1479550" y="3892550"/>
            <a:ext cx="60944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Очень емкий одновременно и теоретический, и практический курс. Сложно что-то убрать или добавить, если слушать внимательно и выполнять все задания!</a:t>
            </a:r>
            <a:endParaRPr lang="ru-RU" sz="1600" b="1" i="1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i="1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i="1">
                <a:latin typeface="Trebuchet MS" pitchFamily="34" charset="0"/>
                <a:ea typeface="Calibri" pitchFamily="34" charset="0"/>
                <a:cs typeface="Times New Roman" pitchFamily="18" charset="0"/>
              </a:rPr>
              <a:t>Виктория Рахимова</a:t>
            </a:r>
            <a:r>
              <a:rPr lang="ru-RU" sz="1600">
                <a:latin typeface="Trebuchet MS" pitchFamily="34" charset="0"/>
                <a:ea typeface="Calibri" pitchFamily="34" charset="0"/>
                <a:cs typeface="Times New Roman" pitchFamily="18" charset="0"/>
              </a:rPr>
              <a:t>, директор сети кружков робототехники и изобретательства «Технокласс», г. Казань</a:t>
            </a: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2562225" y="5238750"/>
            <a:ext cx="280988" cy="268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557213" y="552450"/>
            <a:ext cx="6072187" cy="4038600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r>
              <a:rPr lang="en-US" sz="24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” </a:t>
            </a:r>
            <a:r>
              <a:rPr lang="ru-RU" sz="16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Обучение для меня и развития моего проекта имело, без сомнения, положительный эффект. В программе были представлены как основные подходы к бизнес-моделированию в целом, так и конкретные дисциплины по социальному предпринимательству, — набор тех практик и методик, которые сегодня есть в стране. </a:t>
            </a:r>
          </a:p>
          <a:p>
            <a:pPr marL="44450" indent="0">
              <a:buFont typeface="Corbel" pitchFamily="34" charset="0"/>
              <a:buNone/>
            </a:pPr>
            <a:r>
              <a:rPr lang="ru-RU" sz="16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Это неоценимый ресурс знакомства с профессионалами, у которых можно перенять положительный опыт, с теми людьми, у которых вести социальный бизнес получается вопреки всему. Отдельно скажу о специальных дисциплинах, например, таких как «Оценка социального воздействия», которые малопонятны для неподготовленного человека и в которых трудно разобраться без помощи экспертов и практиков в этой сфере. </a:t>
            </a:r>
          </a:p>
          <a:p>
            <a:pPr marL="44450" indent="0">
              <a:spcBef>
                <a:spcPct val="0"/>
              </a:spcBef>
              <a:buFont typeface="Corbel" pitchFamily="34" charset="0"/>
              <a:buNone/>
            </a:pPr>
            <a:endParaRPr lang="ru-RU" sz="16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44450" indent="0">
              <a:spcBef>
                <a:spcPct val="0"/>
              </a:spcBef>
              <a:buFont typeface="Corbel" pitchFamily="34" charset="0"/>
              <a:buNone/>
            </a:pPr>
            <a:r>
              <a:rPr lang="ru-RU" sz="16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Межмодульные дисциплины дали возможность поработать </a:t>
            </a:r>
          </a:p>
          <a:p>
            <a:pPr marL="44450" indent="0">
              <a:spcBef>
                <a:spcPct val="0"/>
              </a:spcBef>
              <a:buFont typeface="Corbel" pitchFamily="34" charset="0"/>
              <a:buNone/>
            </a:pPr>
            <a:r>
              <a:rPr lang="ru-RU" sz="16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 выдающимися экспертами как в области привычного бизнеса, так и социального предпринимательства. Программа, помимо знаний, учит научному мировоззрению, знакомит с инновационными инструментами. 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7113" y="6237288"/>
            <a:ext cx="7510462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22617-F1F8-45D2-BF2F-425CB9BEAA5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789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727075"/>
            <a:ext cx="5029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11975" y="4568825"/>
            <a:ext cx="49720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037">
              <a:defRPr/>
            </a:pPr>
            <a:r>
              <a:rPr lang="ru-RU" dirty="0">
                <a:latin typeface="+mn-lt"/>
              </a:rPr>
              <a:t>Если обобщить, то на программе ты получаешь полноценный набор всего необходимого, чтобы можно было успешно реализовывать и развивать свой проект. </a:t>
            </a:r>
          </a:p>
          <a:p>
            <a:pPr marL="46037">
              <a:defRPr/>
            </a:pPr>
            <a:endParaRPr lang="ru-RU" b="1" i="1" dirty="0">
              <a:latin typeface="+mn-lt"/>
            </a:endParaRPr>
          </a:p>
          <a:p>
            <a:pPr marL="46037">
              <a:defRPr/>
            </a:pPr>
            <a:endParaRPr lang="ru-RU" dirty="0"/>
          </a:p>
        </p:txBody>
      </p:sp>
      <p:sp>
        <p:nvSpPr>
          <p:cNvPr id="14" name="Молния 13"/>
          <p:cNvSpPr/>
          <p:nvPr/>
        </p:nvSpPr>
        <p:spPr>
          <a:xfrm>
            <a:off x="4652963" y="1789113"/>
            <a:ext cx="492125" cy="41116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: шеврон 17"/>
          <p:cNvSpPr/>
          <p:nvPr/>
        </p:nvSpPr>
        <p:spPr>
          <a:xfrm>
            <a:off x="5176838" y="5092700"/>
            <a:ext cx="492125" cy="3222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шеврон 18"/>
          <p:cNvSpPr/>
          <p:nvPr/>
        </p:nvSpPr>
        <p:spPr>
          <a:xfrm>
            <a:off x="5641975" y="5081588"/>
            <a:ext cx="492125" cy="322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шеврон 19"/>
          <p:cNvSpPr/>
          <p:nvPr/>
        </p:nvSpPr>
        <p:spPr>
          <a:xfrm>
            <a:off x="6089650" y="5081588"/>
            <a:ext cx="492125" cy="322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063" y="4132263"/>
            <a:ext cx="6094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037">
              <a:defRPr/>
            </a:pPr>
            <a:r>
              <a:rPr lang="ru-RU" sz="1600" b="1" i="1" dirty="0">
                <a:latin typeface="+mn-lt"/>
              </a:rPr>
              <a:t>Михаил Кузнецов</a:t>
            </a:r>
            <a:r>
              <a:rPr lang="ru-RU" sz="1600" dirty="0">
                <a:latin typeface="+mn-lt"/>
              </a:rPr>
              <a:t>, частный юрист, г. Москва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 txBox="1">
            <a:spLocks/>
          </p:cNvSpPr>
          <p:nvPr/>
        </p:nvSpPr>
        <p:spPr bwMode="auto">
          <a:xfrm>
            <a:off x="506413" y="627063"/>
            <a:ext cx="9944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ru-RU" sz="9600">
                <a:solidFill>
                  <a:schemeClr val="accent1"/>
                </a:solidFill>
                <a:latin typeface="Trebuchet MS" pitchFamily="34" charset="0"/>
              </a:rPr>
              <a:t>цель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698875" y="627063"/>
            <a:ext cx="7600950" cy="250507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получение знаний </a:t>
            </a:r>
            <a:r>
              <a:rPr lang="ru-RU" sz="1800" smtClean="0">
                <a:solidFill>
                  <a:schemeClr val="tx1"/>
                </a:solidFill>
              </a:rPr>
              <a:t>о предпринимательской деятельности, нацеленной не только на </a:t>
            </a:r>
            <a:r>
              <a:rPr lang="ru-RU" sz="1800" b="1" smtClean="0">
                <a:solidFill>
                  <a:schemeClr val="tx1"/>
                </a:solidFill>
              </a:rPr>
              <a:t>извлечение прибыли</a:t>
            </a:r>
            <a:r>
              <a:rPr lang="ru-RU" sz="1800" smtClean="0">
                <a:solidFill>
                  <a:schemeClr val="tx1"/>
                </a:solidFill>
              </a:rPr>
              <a:t>, но и на решение </a:t>
            </a:r>
            <a:r>
              <a:rPr lang="ru-RU" sz="1800" b="1" smtClean="0">
                <a:solidFill>
                  <a:schemeClr val="tx1"/>
                </a:solidFill>
              </a:rPr>
              <a:t>социальных проблем</a:t>
            </a:r>
            <a:r>
              <a:rPr lang="ru-RU" sz="1800" smtClean="0">
                <a:solidFill>
                  <a:schemeClr val="tx1"/>
                </a:solidFill>
              </a:rPr>
              <a:t>, её формах и правовых основах функционирования;</a:t>
            </a:r>
          </a:p>
          <a:p>
            <a:pPr eaLnBrk="1" hangingPunct="1"/>
            <a:r>
              <a:rPr lang="ru-RU" sz="1800" smtClean="0">
                <a:solidFill>
                  <a:schemeClr val="tx1"/>
                </a:solidFill>
              </a:rPr>
              <a:t>о возможностях развития </a:t>
            </a:r>
            <a:r>
              <a:rPr lang="ru-RU" sz="1800" b="1" smtClean="0">
                <a:solidFill>
                  <a:schemeClr val="tx1"/>
                </a:solidFill>
              </a:rPr>
              <a:t>социальных инноваций </a:t>
            </a:r>
            <a:r>
              <a:rPr lang="ru-RU" sz="1800" smtClean="0">
                <a:solidFill>
                  <a:schemeClr val="tx1"/>
                </a:solidFill>
              </a:rPr>
              <a:t>как одного из инструментов решения социальных проблем;</a:t>
            </a:r>
          </a:p>
          <a:p>
            <a:pPr eaLnBrk="1" hangingPunct="1"/>
            <a:r>
              <a:rPr lang="ru-RU" sz="1800" smtClean="0">
                <a:solidFill>
                  <a:schemeClr val="tx1"/>
                </a:solidFill>
              </a:rPr>
              <a:t>об особенностях и ресурсах развития </a:t>
            </a:r>
            <a:r>
              <a:rPr lang="ru-RU" sz="1800" b="1" smtClean="0">
                <a:solidFill>
                  <a:schemeClr val="tx1"/>
                </a:solidFill>
              </a:rPr>
              <a:t>бизнеса в социальной сфере.</a:t>
            </a:r>
          </a:p>
        </p:txBody>
      </p:sp>
      <p:sp>
        <p:nvSpPr>
          <p:cNvPr id="1638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1E423-309D-4A37-961B-DE463F783C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2563" y="2968625"/>
            <a:ext cx="11826875" cy="13557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800" b="1" dirty="0"/>
              <a:t>не только теория, но и практика</a:t>
            </a:r>
          </a:p>
        </p:txBody>
      </p:sp>
      <p:sp>
        <p:nvSpPr>
          <p:cNvPr id="17414" name="Объект 2"/>
          <p:cNvSpPr txBox="1">
            <a:spLocks/>
          </p:cNvSpPr>
          <p:nvPr/>
        </p:nvSpPr>
        <p:spPr bwMode="auto">
          <a:xfrm>
            <a:off x="3657600" y="4173538"/>
            <a:ext cx="75882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>
                <a:latin typeface="Trebuchet MS" pitchFamily="34" charset="0"/>
              </a:rPr>
              <a:t>отработка практических навыков создания и управления </a:t>
            </a:r>
            <a:r>
              <a:rPr lang="ru-RU" b="1">
                <a:latin typeface="Trebuchet MS" pitchFamily="34" charset="0"/>
              </a:rPr>
              <a:t>социально предпринимательскими проектами;</a:t>
            </a:r>
          </a:p>
          <a:p>
            <a:pPr marL="228600" indent="-182563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>
                <a:latin typeface="Trebuchet MS" pitchFamily="34" charset="0"/>
              </a:rPr>
              <a:t>знакомство с практическим опытом </a:t>
            </a:r>
            <a:r>
              <a:rPr lang="ru-RU" b="1">
                <a:latin typeface="Trebuchet MS" pitchFamily="34" charset="0"/>
              </a:rPr>
              <a:t>социального предпринимательства;</a:t>
            </a:r>
          </a:p>
          <a:p>
            <a:pPr marL="228600" indent="-182563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>
                <a:latin typeface="Trebuchet MS" pitchFamily="34" charset="0"/>
              </a:rPr>
              <a:t>развитие собственных </a:t>
            </a:r>
            <a:r>
              <a:rPr lang="ru-RU" b="1">
                <a:latin typeface="Trebuchet MS" pitchFamily="34" charset="0"/>
              </a:rPr>
              <a:t>навыков по организации работы коллективов.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8" y="508000"/>
            <a:ext cx="2978150" cy="450691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9925" y="6224588"/>
            <a:ext cx="7650163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781E3-6E85-4D4E-B345-45935FECAE1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8916" name="TextBox 10"/>
          <p:cNvSpPr txBox="1">
            <a:spLocks noChangeArrowheads="1"/>
          </p:cNvSpPr>
          <p:nvPr/>
        </p:nvSpPr>
        <p:spPr bwMode="auto">
          <a:xfrm>
            <a:off x="3703638" y="296863"/>
            <a:ext cx="8250237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sz="1600">
                <a:latin typeface="Trebuchet MS" pitchFamily="34" charset="0"/>
                <a:ea typeface="Calibri" pitchFamily="34" charset="0"/>
                <a:cs typeface="Times New Roman" pitchFamily="18" charset="0"/>
              </a:rPr>
              <a:t>В России тема социальных проектов только начинает развиваться и курс ВШЭ очень здорово прокачивает в этом направлении. Приходить учиться можно как и с мыслью о том, чтобы начать заниматься социальным предпринимательством, так и с готовой идеей или существующим бизнесом. Одним из важных преимуществ обучения является нетворкинг: ты знакомишься с людьми из этой сферы, узнаешь новые инсайты, придумываешь совместные проекты, можешь получить хороший совет или сам дать рекомендации. Это не только получение знаний от ВШЭ, но и обмен внутри группы. Сама же программа обучения построена очень продуманно. </a:t>
            </a:r>
          </a:p>
          <a:p>
            <a:endParaRPr lang="ru-RU" sz="16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>
                <a:latin typeface="Trebuchet MS" pitchFamily="34" charset="0"/>
                <a:ea typeface="Calibri" pitchFamily="34" charset="0"/>
                <a:cs typeface="Times New Roman" pitchFamily="18" charset="0"/>
              </a:rPr>
              <a:t>За весь период можно качественно проработать проект от идеи до реализации, получить азы всего необходимого, чтобы создать собственный бизнес. Конечно, для получения более глубоких знаний по бухгалтерии, маркетингу, юридическим аспектам и т.д. надо будет идти на специализированное обучение, но азы и понимание, как построить бизнес в социальной сфере, на курсе точно дадут, а это и есть основная задача обучения. </a:t>
            </a:r>
          </a:p>
          <a:p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rebuchet MS" pitchFamily="34" charset="0"/>
                <a:ea typeface="Calibri" pitchFamily="34" charset="0"/>
                <a:cs typeface="Times New Roman" pitchFamily="18" charset="0"/>
              </a:rPr>
              <a:t>Я пришла с идеей на начальной стадии создания бизнеса и за год добилась хороших результатов, в том числе благодаря полученным знаниям и новым знакомствам. Для меня учеба однозначно была полезной, я многое сделала и точно понимаю, куда дальше идти. Спасибо!</a:t>
            </a:r>
          </a:p>
        </p:txBody>
      </p:sp>
      <p:sp>
        <p:nvSpPr>
          <p:cNvPr id="13" name="Стрелка: изогнутая вниз 12"/>
          <p:cNvSpPr/>
          <p:nvPr/>
        </p:nvSpPr>
        <p:spPr>
          <a:xfrm>
            <a:off x="7112000" y="4029075"/>
            <a:ext cx="379413" cy="2809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низ 13"/>
          <p:cNvSpPr/>
          <p:nvPr/>
        </p:nvSpPr>
        <p:spPr>
          <a:xfrm>
            <a:off x="7545388" y="4110038"/>
            <a:ext cx="379412" cy="2809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вниз 14"/>
          <p:cNvSpPr/>
          <p:nvPr/>
        </p:nvSpPr>
        <p:spPr>
          <a:xfrm>
            <a:off x="8002588" y="4170363"/>
            <a:ext cx="377825" cy="2809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113" y="5026025"/>
            <a:ext cx="88328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latin typeface="+mn-lt"/>
              </a:rPr>
              <a:t>Юлия Басова</a:t>
            </a:r>
            <a:r>
              <a:rPr lang="ru-RU" sz="1600" dirty="0">
                <a:latin typeface="+mn-lt"/>
              </a:rPr>
              <a:t>,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руководитель отдела социально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ориентированного маркетинга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группы компаний «КБ-12»,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г. Москва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350" y="549275"/>
            <a:ext cx="4749800" cy="314483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74888" y="6224588"/>
            <a:ext cx="7642225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5D466-2DE8-45F6-874F-235FA696874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5681663" y="417513"/>
            <a:ext cx="60944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sz="1600">
                <a:latin typeface="Trebuchet MS" pitchFamily="34" charset="0"/>
                <a:ea typeface="Calibri" pitchFamily="34" charset="0"/>
                <a:cs typeface="Times New Roman" pitchFamily="18" charset="0"/>
              </a:rPr>
              <a:t>Что мне дало обучение на программе? Во-первых, структурировались знания, полученные в ходе уже имеющегося практического опыта. Я знаю, что я — не самый «легкий» студент, поэтому благодарна преподавателям за терпение. Про какие-то лекции могу сказать, что они просто «космос», а преподаватели, с которыми довелось встретиться, — настоящие гуру социального предпринимательства. </a:t>
            </a:r>
          </a:p>
          <a:p>
            <a:endParaRPr lang="ru-RU" sz="16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>
                <a:latin typeface="Trebuchet MS" pitchFamily="34" charset="0"/>
                <a:ea typeface="Calibri" pitchFamily="34" charset="0"/>
                <a:cs typeface="Times New Roman" pitchFamily="18" charset="0"/>
              </a:rPr>
              <a:t>После окончания обучения у меня возникло четкое понимание того, как я буду строить свой социальный бизнес. Я могу сказать, что сняла некие «розовые очки» и чувствую, что могу создать не просто нечто аморфное, а предприятие по всем законам бизнеса со своими стратегией, бюджетом, планом, налогами и т.д. Я поняла также, как важно иметь компетентных сотрудников. </a:t>
            </a:r>
          </a:p>
          <a:p>
            <a:endParaRPr lang="ru-RU">
              <a:ea typeface="Calibri" pitchFamily="34" charset="0"/>
              <a:cs typeface="Times New Roman" pitchFamily="18" charset="0"/>
            </a:endParaRP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700" y="4686300"/>
            <a:ext cx="101393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Значимость системных знаний сегодня возвращается, уходит то время, когда ты мог держаться на плаву благодаря лишь харизме, пиару и т.д. </a:t>
            </a:r>
          </a:p>
          <a:p>
            <a:pPr>
              <a:defRPr/>
            </a:pPr>
            <a:r>
              <a:rPr lang="ru-RU" dirty="0">
                <a:latin typeface="+mn-lt"/>
              </a:rPr>
              <a:t>У государства стоит задача по построению крепкой хозяйственной системы, и поэтому ему требуются специалисты с системным мышлением, с большим багажом знаний и кругозором, и эта программа — хороший трамплин для того, чтобы стать значимым игроком в новом мире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350" y="3849688"/>
            <a:ext cx="49561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latin typeface="+mn-lt"/>
              </a:rPr>
              <a:t>Татьяна Новак</a:t>
            </a:r>
            <a:r>
              <a:rPr lang="ru-RU" sz="1600" dirty="0">
                <a:latin typeface="+mn-lt"/>
              </a:rPr>
              <a:t>, директор ассоциации инвалидов «Мастера творческих направлений деятельности», г. Магнитогорск</a:t>
            </a:r>
          </a:p>
        </p:txBody>
      </p:sp>
      <p:sp>
        <p:nvSpPr>
          <p:cNvPr id="18" name="Стрелка: вниз 17"/>
          <p:cNvSpPr/>
          <p:nvPr/>
        </p:nvSpPr>
        <p:spPr>
          <a:xfrm>
            <a:off x="8480425" y="4278313"/>
            <a:ext cx="341313" cy="40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: вниз 18"/>
          <p:cNvSpPr/>
          <p:nvPr/>
        </p:nvSpPr>
        <p:spPr>
          <a:xfrm>
            <a:off x="8905875" y="4278313"/>
            <a:ext cx="342900" cy="40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: вниз 19"/>
          <p:cNvSpPr/>
          <p:nvPr/>
        </p:nvSpPr>
        <p:spPr>
          <a:xfrm>
            <a:off x="9332913" y="4278313"/>
            <a:ext cx="341312" cy="40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58763" y="3367088"/>
            <a:ext cx="116268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На вопросы по программе обучения ответит</a:t>
            </a:r>
            <a:br>
              <a:rPr lang="ru-RU" b="1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менеджер программы Грушина Елена Викторовна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rebuchet MS" pitchFamily="34" charset="0"/>
                <a:hlinkClick r:id="rId3"/>
              </a:rPr>
              <a:t>egrushina@hse.ru</a:t>
            </a:r>
            <a:r>
              <a:rPr lang="en-US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Тел. + 7 (495) 772 95 90, доб.12443 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+7 (909) 919 39 40 </a:t>
            </a:r>
            <a:br>
              <a:rPr lang="ru-RU">
                <a:solidFill>
                  <a:schemeClr val="bg1"/>
                </a:solidFill>
                <a:latin typeface="Trebuchet MS" pitchFamily="34" charset="0"/>
              </a:rPr>
            </a:br>
            <a:endParaRPr lang="ru-RU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101000, Москва, ул. Мясницкая, д. 20, каб. 402, 403, 405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i="1">
                <a:solidFill>
                  <a:schemeClr val="bg1"/>
                </a:solidFill>
                <a:latin typeface="Trebuchet MS" pitchFamily="34" charset="0"/>
              </a:rPr>
              <a:t>Центр исследований гражданского общества и некоммерческого сектора НИУ ВШЭ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rebuchet MS" pitchFamily="34" charset="0"/>
                <a:hlinkClick r:id="rId4"/>
              </a:rPr>
              <a:t>grans.hse.ru</a:t>
            </a:r>
            <a:endParaRPr lang="ru-RU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962" name="Прямоугольник 10"/>
          <p:cNvSpPr>
            <a:spLocks noChangeArrowheads="1"/>
          </p:cNvSpPr>
          <p:nvPr/>
        </p:nvSpPr>
        <p:spPr bwMode="auto">
          <a:xfrm>
            <a:off x="258763" y="749300"/>
            <a:ext cx="116268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Дополнительная информация о программе профессиональной переподготовки </a:t>
            </a:r>
            <a:br>
              <a:rPr lang="ru-RU" b="1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Мастер управления в социальном предпринимательстве</a:t>
            </a:r>
            <a:r>
              <a:rPr lang="ru-RU">
                <a:latin typeface="Trebuchet MS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ru-RU" b="1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«СОЦИАЛЬНЫЕ ИННОВАЦИИ И ПРЕДПРИНИМАТЕЛЬСТВО»</a:t>
            </a:r>
          </a:p>
          <a:p>
            <a:pPr algn="ctr"/>
            <a:endParaRPr lang="ru-RU" b="1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Веб-сайт программы:  </a:t>
            </a:r>
            <a:r>
              <a:rPr lang="en-US">
                <a:solidFill>
                  <a:schemeClr val="bg1"/>
                </a:solidFill>
                <a:latin typeface="Trebuchet MS" pitchFamily="34" charset="0"/>
                <a:hlinkClick r:id="rId5"/>
              </a:rPr>
              <a:t>busedu.hse.ru/catalog/249796836.html</a:t>
            </a:r>
            <a:endParaRPr lang="ru-RU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Приём заявок на участие:</a:t>
            </a:r>
            <a:r>
              <a:rPr lang="en-US">
                <a:solidFill>
                  <a:schemeClr val="bg1"/>
                </a:solidFill>
                <a:latin typeface="Trebuchet MS" pitchFamily="34" charset="0"/>
              </a:rPr>
              <a:t>  </a:t>
            </a:r>
            <a:r>
              <a:rPr lang="en-US">
                <a:solidFill>
                  <a:schemeClr val="bg1"/>
                </a:solidFill>
                <a:latin typeface="Trebuchet MS" pitchFamily="34" charset="0"/>
                <a:hlinkClick r:id="rId6"/>
              </a:rPr>
              <a:t>grans.hse.ru/expresspolls/poll/249796838.html</a:t>
            </a:r>
            <a:endParaRPr lang="en-US">
              <a:solidFill>
                <a:schemeClr val="bg1"/>
              </a:solidFill>
              <a:latin typeface="Trebuchet MS" pitchFamily="34" charset="0"/>
            </a:endParaRPr>
          </a:p>
          <a:p>
            <a:endParaRPr lang="ru-RU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ru-RU" b="1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1604963" y="4919663"/>
            <a:ext cx="89344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78963" y="340995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4013" y="340995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604963" y="3160713"/>
            <a:ext cx="89344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3550" y="244475"/>
            <a:ext cx="9875838" cy="1355725"/>
          </a:xfrm>
        </p:spPr>
        <p:txBody>
          <a:bodyPr/>
          <a:lstStyle/>
          <a:p>
            <a:pPr algn="r" eaLnBrk="1" hangingPunct="1"/>
            <a:r>
              <a:rPr lang="ru-RU" b="1" smtClean="0"/>
              <a:t>Для кого</a:t>
            </a:r>
          </a:p>
        </p:txBody>
      </p:sp>
      <p:sp>
        <p:nvSpPr>
          <p:cNvPr id="17410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164ED-C44E-453E-AC84-C4115CC098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13543" y="588962"/>
          <a:ext cx="9564914" cy="581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769938" y="254000"/>
            <a:ext cx="9874250" cy="1355725"/>
          </a:xfrm>
        </p:spPr>
        <p:txBody>
          <a:bodyPr/>
          <a:lstStyle/>
          <a:p>
            <a:pPr eaLnBrk="1" hangingPunct="1"/>
            <a:r>
              <a:rPr lang="ru-RU" b="1" smtClean="0"/>
              <a:t>Обучение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769938" y="1404938"/>
            <a:ext cx="10123487" cy="4310062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b="1" smtClean="0">
                <a:solidFill>
                  <a:schemeClr val="tx1"/>
                </a:solidFill>
              </a:rPr>
              <a:t>6 модулей с </a:t>
            </a:r>
            <a:r>
              <a:rPr lang="en-US" sz="2400" b="1" smtClean="0">
                <a:solidFill>
                  <a:schemeClr val="tx1"/>
                </a:solidFill>
              </a:rPr>
              <a:t>27</a:t>
            </a:r>
            <a:r>
              <a:rPr lang="ru-RU" sz="2400" b="1" smtClean="0">
                <a:solidFill>
                  <a:schemeClr val="tx1"/>
                </a:solidFill>
              </a:rPr>
              <a:t>.</a:t>
            </a:r>
            <a:r>
              <a:rPr lang="en-US" sz="2400" b="1" smtClean="0">
                <a:solidFill>
                  <a:schemeClr val="tx1"/>
                </a:solidFill>
              </a:rPr>
              <a:t>11</a:t>
            </a:r>
            <a:r>
              <a:rPr lang="ru-RU" sz="2400" b="1" smtClean="0">
                <a:solidFill>
                  <a:schemeClr val="tx1"/>
                </a:solidFill>
              </a:rPr>
              <a:t>.202</a:t>
            </a:r>
            <a:r>
              <a:rPr lang="en-US" sz="2400" b="1" smtClean="0">
                <a:solidFill>
                  <a:schemeClr val="tx1"/>
                </a:solidFill>
              </a:rPr>
              <a:t>1</a:t>
            </a:r>
            <a:r>
              <a:rPr lang="ru-RU" sz="2400" b="1" smtClean="0">
                <a:solidFill>
                  <a:schemeClr val="tx1"/>
                </a:solidFill>
              </a:rPr>
              <a:t> по </a:t>
            </a:r>
            <a:r>
              <a:rPr lang="en-US" sz="2400" b="1" smtClean="0">
                <a:solidFill>
                  <a:schemeClr val="tx1"/>
                </a:solidFill>
              </a:rPr>
              <a:t>30</a:t>
            </a:r>
            <a:r>
              <a:rPr lang="ru-RU" sz="2400" b="1" smtClean="0">
                <a:solidFill>
                  <a:schemeClr val="tx1"/>
                </a:solidFill>
              </a:rPr>
              <a:t>.0</a:t>
            </a:r>
            <a:r>
              <a:rPr lang="en-US" sz="2400" b="1" smtClean="0">
                <a:solidFill>
                  <a:schemeClr val="tx1"/>
                </a:solidFill>
              </a:rPr>
              <a:t>9</a:t>
            </a:r>
            <a:r>
              <a:rPr lang="ru-RU" sz="2400" b="1" smtClean="0">
                <a:solidFill>
                  <a:schemeClr val="tx1"/>
                </a:solidFill>
              </a:rPr>
              <a:t>.202</a:t>
            </a:r>
            <a:r>
              <a:rPr lang="en-US" sz="2400" b="1" smtClean="0">
                <a:solidFill>
                  <a:schemeClr val="tx1"/>
                </a:solidFill>
              </a:rPr>
              <a:t>2</a:t>
            </a:r>
            <a:r>
              <a:rPr lang="ru-RU" sz="2400" b="1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1"/>
                </a:solidFill>
              </a:rPr>
              <a:t>очное обучение (офлайн и онлайн) и самостоятельная работа в межмодульный период с наставником;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1"/>
                </a:solidFill>
              </a:rPr>
              <a:t>общий объем: 8</a:t>
            </a:r>
            <a:r>
              <a:rPr lang="en-US" sz="2400" smtClean="0">
                <a:solidFill>
                  <a:schemeClr val="tx1"/>
                </a:solidFill>
              </a:rPr>
              <a:t>36</a:t>
            </a:r>
            <a:r>
              <a:rPr lang="ru-RU" sz="2400" smtClean="0">
                <a:solidFill>
                  <a:schemeClr val="tx1"/>
                </a:solidFill>
              </a:rPr>
              <a:t> ч., включая </a:t>
            </a:r>
            <a:r>
              <a:rPr lang="en-US" sz="2400" smtClean="0">
                <a:solidFill>
                  <a:schemeClr val="tx1"/>
                </a:solidFill>
              </a:rPr>
              <a:t>406</a:t>
            </a:r>
            <a:r>
              <a:rPr lang="ru-RU" sz="2400" smtClean="0">
                <a:solidFill>
                  <a:schemeClr val="tx1"/>
                </a:solidFill>
              </a:rPr>
              <a:t> ч. очного обучения;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1"/>
                </a:solidFill>
              </a:rPr>
              <a:t>место обучения: Москва, ул. Мясницкая, 20, </a:t>
            </a:r>
            <a:r>
              <a:rPr lang="en-US" sz="2400" smtClean="0">
                <a:solidFill>
                  <a:schemeClr val="tx1"/>
                </a:solidFill>
              </a:rPr>
              <a:t>9/11</a:t>
            </a:r>
            <a:r>
              <a:rPr lang="ru-RU" sz="2400" smtClean="0">
                <a:solidFill>
                  <a:schemeClr val="tx1"/>
                </a:solidFill>
              </a:rPr>
              <a:t>;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1"/>
                </a:solidFill>
              </a:rPr>
              <a:t>направление подготовки «Менеджмент»;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1"/>
                </a:solidFill>
              </a:rPr>
              <a:t>по итогам обучения выдается </a:t>
            </a:r>
            <a:r>
              <a:rPr lang="ru-RU" sz="2400" b="1" smtClean="0">
                <a:solidFill>
                  <a:schemeClr val="tx1"/>
                </a:solidFill>
              </a:rPr>
              <a:t>диплом о профессиональной переподготовке </a:t>
            </a:r>
            <a:r>
              <a:rPr lang="ru-RU" sz="2400" smtClean="0">
                <a:solidFill>
                  <a:schemeClr val="tx1"/>
                </a:solidFill>
              </a:rPr>
              <a:t>по программе «Master in Management of Social Entrepreneurship / Мастер управления в социальном предпринимательстве “Социальные инновации и предпринимательство”» Национального исследовательского университета «Высшая школа экономики».</a:t>
            </a:r>
          </a:p>
        </p:txBody>
      </p:sp>
      <p:sp>
        <p:nvSpPr>
          <p:cNvPr id="19459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923BE-B74F-4D40-867E-CEB0B0844A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69938" y="254000"/>
            <a:ext cx="9874250" cy="1355725"/>
          </a:xfrm>
        </p:spPr>
        <p:txBody>
          <a:bodyPr/>
          <a:lstStyle/>
          <a:p>
            <a:pPr eaLnBrk="1" hangingPunct="1"/>
            <a:r>
              <a:rPr lang="ru-RU" b="1" smtClean="0"/>
              <a:t>Содержание программы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769938" y="1430338"/>
            <a:ext cx="10833100" cy="4587875"/>
          </a:xfrm>
        </p:spPr>
        <p:txBody>
          <a:bodyPr/>
          <a:lstStyle/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1 	«Социальные инновации: лидеры, формы и возможности»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		</a:t>
            </a:r>
            <a:r>
              <a:rPr lang="en-US" smtClean="0">
                <a:solidFill>
                  <a:schemeClr val="tx1"/>
                </a:solidFill>
              </a:rPr>
              <a:t> 27 </a:t>
            </a:r>
            <a:r>
              <a:rPr lang="ru-RU" smtClean="0">
                <a:solidFill>
                  <a:schemeClr val="tx1"/>
                </a:solidFill>
              </a:rPr>
              <a:t>ноября―04 декабря 2021 г.</a:t>
            </a:r>
          </a:p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2 	«Бизнес-планирование в социальном предпринимательстве»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		 22―28 января 2022 г.</a:t>
            </a:r>
          </a:p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3 	«Маркетинг и продажи в социальном предпринимательстве»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		 12―18 марта 2022 г.</a:t>
            </a:r>
          </a:p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4 	«Управление социальным предприятием и проектом»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		 16―22 апреля 2022 г.</a:t>
            </a:r>
          </a:p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5 	«Инновационный менеджмент в социальном предпринимательстве 		и оценка социального воздействия»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 		 19―25 июня 2022 г.</a:t>
            </a:r>
            <a:endParaRPr lang="en-US" smtClean="0">
              <a:solidFill>
                <a:schemeClr val="tx1"/>
              </a:solidFill>
            </a:endParaRPr>
          </a:p>
          <a:p>
            <a:pPr marL="44450" indent="0" eaLnBrk="1" hangingPunct="1">
              <a:spcBef>
                <a:spcPts val="600"/>
              </a:spcBef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</a:rPr>
              <a:t>Модуль 6 	«Организационное поведение на социальном предприятии» </a:t>
            </a:r>
            <a:endParaRPr lang="en-US" smtClean="0">
              <a:solidFill>
                <a:schemeClr val="tx1"/>
              </a:solidFill>
            </a:endParaRPr>
          </a:p>
          <a:p>
            <a:pPr marL="44450" indent="0" eaLnBrk="1" hangingPunct="1">
              <a:spcBef>
                <a:spcPct val="0"/>
              </a:spcBef>
              <a:buFont typeface="Corbel" pitchFamily="34" charset="0"/>
              <a:buNone/>
            </a:pPr>
            <a:r>
              <a:rPr lang="en-US" smtClean="0">
                <a:solidFill>
                  <a:schemeClr val="tx1"/>
                </a:solidFill>
              </a:rPr>
              <a:t>		</a:t>
            </a:r>
            <a:r>
              <a:rPr lang="ru-RU" smtClean="0">
                <a:solidFill>
                  <a:schemeClr val="tx1"/>
                </a:solidFill>
              </a:rPr>
              <a:t>1</a:t>
            </a:r>
            <a:r>
              <a:rPr lang="en-US" smtClean="0">
                <a:solidFill>
                  <a:schemeClr val="tx1"/>
                </a:solidFill>
              </a:rPr>
              <a:t>8</a:t>
            </a:r>
            <a:r>
              <a:rPr lang="ru-RU" smtClean="0">
                <a:solidFill>
                  <a:schemeClr val="tx1"/>
                </a:solidFill>
              </a:rPr>
              <a:t>―2</a:t>
            </a:r>
            <a:r>
              <a:rPr lang="en-US" smtClean="0">
                <a:solidFill>
                  <a:schemeClr val="tx1"/>
                </a:solidFill>
              </a:rPr>
              <a:t>4</a:t>
            </a:r>
            <a:r>
              <a:rPr lang="ru-RU" smtClean="0">
                <a:solidFill>
                  <a:schemeClr val="tx1"/>
                </a:solidFill>
              </a:rPr>
              <a:t> сентября 2022 г. </a:t>
            </a:r>
          </a:p>
        </p:txBody>
      </p:sp>
      <p:sp>
        <p:nvSpPr>
          <p:cNvPr id="2048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36B09-542A-41E7-854E-9220572A2B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69938" y="254000"/>
            <a:ext cx="9874250" cy="1355725"/>
          </a:xfrm>
        </p:spPr>
        <p:txBody>
          <a:bodyPr/>
          <a:lstStyle/>
          <a:p>
            <a:pPr eaLnBrk="1" hangingPunct="1"/>
            <a:r>
              <a:rPr lang="ru-RU" b="1" smtClean="0"/>
              <a:t>Стоимость обучения и документы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769938" y="1787525"/>
            <a:ext cx="10112375" cy="2686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230 тыс. рублей </a:t>
            </a:r>
            <a:r>
              <a:rPr lang="ru-RU" smtClean="0">
                <a:solidFill>
                  <a:schemeClr val="tx1"/>
                </a:solidFill>
              </a:rPr>
              <a:t>с возможностью оплаты по индивидуальному графику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в течение года;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для желающих обучаться на отдельных модулях программы оплата </a:t>
            </a:r>
            <a:r>
              <a:rPr lang="ru-RU" sz="24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mtClean="0">
                <a:solidFill>
                  <a:schemeClr val="tx1"/>
                </a:solidFill>
              </a:rPr>
              <a:t>           40 тыс. рублей за модуль;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иногородним учащимся проживание в Москве во время обучения не оплачивается. При наличии свободных номеров будет оказано содействие в размещении в Профессорской гостинице НИУ ВШЭ;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прием документов до 15 ноября 2021 г.: оригинал и копия паспорта или документа, заменяющего его; оригинал и копия документа об образовании и квалификации или справка об обучении для лиц, получающих высшее образование; оригинал и копия документа об изменении фамилии, имени, отчества (при необходимости); мотивационное письмо (по форме).</a:t>
            </a:r>
          </a:p>
        </p:txBody>
      </p:sp>
      <p:sp>
        <p:nvSpPr>
          <p:cNvPr id="2150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10770-C782-41C7-9B77-68B5ABC767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803275" y="2060575"/>
            <a:ext cx="10169525" cy="3760788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Я хочу поступить на программу профессиональной переподготовки «Социальные инновации и предпринимательство», чтобы ... </a:t>
            </a:r>
            <a:r>
              <a:rPr lang="ru-RU" sz="2000" i="1" smtClean="0">
                <a:solidFill>
                  <a:schemeClr val="tx1"/>
                </a:solidFill>
              </a:rPr>
              <a:t>Опишите цель поступления на программу, приоритеты в обучении, ожидания от программы;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Мой опыт в предпринимательстве и социальной сфере: ... </a:t>
            </a:r>
            <a:r>
              <a:rPr lang="ru-RU" sz="2000" i="1" smtClean="0">
                <a:solidFill>
                  <a:schemeClr val="tx1"/>
                </a:solidFill>
              </a:rPr>
              <a:t>Опишите, пожалуйста, ваш профессиональный или волонтерский опыт в социальной сфере и предпринимательской деятельности. Его наличие не является обязательным требованием для поступления на программу обучения;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b="1" smtClean="0">
                <a:solidFill>
                  <a:schemeClr val="tx1"/>
                </a:solidFill>
              </a:rPr>
              <a:t>Мой профессиональный опыт в других сферах деятельности: ... </a:t>
            </a:r>
            <a:r>
              <a:rPr lang="ru-RU" sz="2000" i="1" smtClean="0">
                <a:solidFill>
                  <a:schemeClr val="tx1"/>
                </a:solidFill>
              </a:rPr>
              <a:t>Опишите ваш профессиональный опыт в других сферах деятельности.</a:t>
            </a:r>
          </a:p>
        </p:txBody>
      </p:sp>
      <p:sp>
        <p:nvSpPr>
          <p:cNvPr id="24578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4579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16040-677E-4935-B00A-96151A76F5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741363" y="552450"/>
            <a:ext cx="98758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defTabSz="914400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Trebuchet MS" pitchFamily="34" charset="0"/>
              </a:rPr>
              <a:t>Мотивационное письмо </a:t>
            </a:r>
            <a:br>
              <a:rPr lang="ru-RU" sz="4400" b="1">
                <a:solidFill>
                  <a:schemeClr val="accent1"/>
                </a:solidFill>
                <a:latin typeface="Trebuchet MS" pitchFamily="34" charset="0"/>
              </a:rPr>
            </a:br>
            <a:r>
              <a:rPr lang="ru-RU" sz="4400" b="1">
                <a:solidFill>
                  <a:schemeClr val="accent1"/>
                </a:solidFill>
                <a:latin typeface="Trebuchet MS" pitchFamily="34" charset="0"/>
              </a:rPr>
              <a:t>включает ответы на вопросы: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257175"/>
            <a:ext cx="9875838" cy="1355725"/>
          </a:xfr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Преподаватели и эксперты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760413" y="1425575"/>
            <a:ext cx="10701337" cy="3892550"/>
          </a:xfrm>
          <a:ln>
            <a:solidFill>
              <a:schemeClr val="bg1"/>
            </a:solidFill>
            <a:prstDash val="dash"/>
          </a:ln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ru-RU" sz="2400" smtClean="0">
                <a:solidFill>
                  <a:schemeClr val="tx1"/>
                </a:solidFill>
              </a:rPr>
              <a:t>преподаватели Национального исследовательского университета «Высшая школа экономики», ведущие эксперты в сфере реализации социальных программ различных отраслей экономики и управления; </a:t>
            </a:r>
          </a:p>
          <a:p>
            <a:pPr eaLnBrk="1" hangingPunct="1">
              <a:spcBef>
                <a:spcPts val="800"/>
              </a:spcBef>
            </a:pPr>
            <a:r>
              <a:rPr lang="ru-RU" sz="2400" smtClean="0">
                <a:solidFill>
                  <a:schemeClr val="tx1"/>
                </a:solidFill>
              </a:rPr>
              <a:t>преподаватели-практики с опытом работы в определенной сфере более 15 лет, топ-менеджеры компаний; </a:t>
            </a:r>
          </a:p>
          <a:p>
            <a:pPr eaLnBrk="1" hangingPunct="1">
              <a:spcBef>
                <a:spcPts val="800"/>
              </a:spcBef>
            </a:pPr>
            <a:r>
              <a:rPr lang="ru-RU" sz="2400" smtClean="0">
                <a:solidFill>
                  <a:schemeClr val="tx1"/>
                </a:solidFill>
              </a:rPr>
              <a:t>в программу включены мастер-классы и семинары руководителей успешных социальных предприятий;</a:t>
            </a:r>
          </a:p>
          <a:p>
            <a:pPr eaLnBrk="1" hangingPunct="1">
              <a:spcBef>
                <a:spcPts val="800"/>
              </a:spcBef>
            </a:pPr>
            <a:r>
              <a:rPr lang="ru-RU" sz="2400" smtClean="0">
                <a:solidFill>
                  <a:schemeClr val="tx1"/>
                </a:solidFill>
              </a:rPr>
              <a:t>информация о преподавателях и экспертах представлена на веб-сайте 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программы </a:t>
            </a:r>
            <a:r>
              <a:rPr lang="en-US" sz="2400" u="sng" smtClean="0">
                <a:solidFill>
                  <a:srgbClr val="7F7F7F"/>
                </a:solidFill>
              </a:rPr>
              <a:t>busedu.hse.ru/catalog/249796836.html</a:t>
            </a:r>
            <a:endParaRPr lang="ru-RU" sz="2400" u="sng" smtClean="0">
              <a:solidFill>
                <a:srgbClr val="7F7F7F"/>
              </a:solidFill>
            </a:endParaRPr>
          </a:p>
          <a:p>
            <a:pPr eaLnBrk="1" hangingPunct="1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	       		</a:t>
            </a:r>
            <a:r>
              <a:rPr lang="ru-RU" sz="1800" smtClean="0">
                <a:solidFill>
                  <a:schemeClr val="tx1"/>
                </a:solidFill>
              </a:rPr>
              <a:t>Руководитель программы ― Мерсиянова Ирина Владимировна, заведующая 	    		кафедрой экономики и управления в негосударственных некоммерческих 	        		организациях, директор Центра исследований гражданского общества и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		некоммерческого сектора НИУ ВШЭ, </a:t>
            </a:r>
            <a:r>
              <a:rPr lang="en-US" sz="1800" u="sng" smtClean="0">
                <a:solidFill>
                  <a:srgbClr val="7F7F7F"/>
                </a:solidFill>
              </a:rPr>
              <a:t>imersianova@hse.ru</a:t>
            </a:r>
            <a:r>
              <a:rPr lang="en-US" sz="1800" smtClean="0">
                <a:solidFill>
                  <a:schemeClr val="tx1"/>
                </a:solidFill>
              </a:rPr>
              <a:t>, +7 (495) 623-88-03</a:t>
            </a:r>
            <a:endParaRPr lang="ru-RU" sz="1800" smtClean="0">
              <a:solidFill>
                <a:schemeClr val="tx1"/>
              </a:solidFill>
            </a:endParaRPr>
          </a:p>
          <a:p>
            <a:pPr eaLnBrk="1" hangingPunct="1"/>
            <a:endParaRPr lang="ru-RU" sz="2400" smtClean="0">
              <a:solidFill>
                <a:schemeClr val="tx1"/>
              </a:solidFill>
            </a:endParaRPr>
          </a:p>
          <a:p>
            <a:pPr eaLnBrk="1" hangingPunct="1">
              <a:buFont typeface="Corbel" pitchFamily="34" charset="0"/>
              <a:buNone/>
            </a:pPr>
            <a:endParaRPr 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2560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386C9-2F83-47DE-9F69-ACD493AF96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4954588"/>
            <a:ext cx="106521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769938" y="647700"/>
            <a:ext cx="10612437" cy="1357313"/>
          </a:xfrm>
        </p:spPr>
        <p:txBody>
          <a:bodyPr/>
          <a:lstStyle/>
          <a:p>
            <a:pPr eaLnBrk="1" hangingPunct="1"/>
            <a:r>
              <a:rPr lang="ru-RU" b="1" smtClean="0"/>
              <a:t>Важные даты	                            2021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769938" y="1941513"/>
            <a:ext cx="10112375" cy="4308475"/>
          </a:xfrm>
        </p:spPr>
        <p:txBody>
          <a:bodyPr/>
          <a:lstStyle/>
          <a:p>
            <a:pPr eaLnBrk="1" hangingPunct="1"/>
            <a:r>
              <a:rPr lang="ru-RU" sz="2400" b="1" smtClean="0"/>
              <a:t>до 15 ноября	</a:t>
            </a:r>
            <a:r>
              <a:rPr lang="ru-RU" sz="24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400" smtClean="0">
                <a:solidFill>
                  <a:schemeClr val="tx1"/>
                </a:solidFill>
              </a:rPr>
              <a:t>прием документов;</a:t>
            </a:r>
          </a:p>
          <a:p>
            <a:pPr eaLnBrk="1" hangingPunct="1"/>
            <a:r>
              <a:rPr lang="ru-RU" sz="2400" b="1" smtClean="0"/>
              <a:t>до 2</a:t>
            </a:r>
            <a:r>
              <a:rPr lang="en-US" sz="2400" b="1" smtClean="0"/>
              <a:t>4</a:t>
            </a:r>
            <a:r>
              <a:rPr lang="ru-RU" sz="2400" b="1" smtClean="0"/>
              <a:t> ноября  	</a:t>
            </a:r>
            <a:r>
              <a:rPr lang="ru-RU" sz="2400" smtClean="0">
                <a:solidFill>
                  <a:srgbClr val="000000"/>
                </a:solidFill>
              </a:rPr>
              <a:t> — </a:t>
            </a:r>
            <a:r>
              <a:rPr lang="ru-RU" sz="2400" smtClean="0">
                <a:solidFill>
                  <a:schemeClr val="tx1"/>
                </a:solidFill>
              </a:rPr>
              <a:t>заключение и оплата договоров, определение 			     индивидуальных графиков оплаты;</a:t>
            </a:r>
          </a:p>
          <a:p>
            <a:pPr eaLnBrk="1" hangingPunct="1"/>
            <a:r>
              <a:rPr lang="ru-RU" sz="2400" b="1" smtClean="0"/>
              <a:t>до 25 ноября 	</a:t>
            </a:r>
            <a:r>
              <a:rPr lang="ru-RU" sz="2400" smtClean="0">
                <a:solidFill>
                  <a:srgbClr val="000000"/>
                </a:solidFill>
              </a:rPr>
              <a:t> — </a:t>
            </a:r>
            <a:r>
              <a:rPr lang="ru-RU" sz="2400" smtClean="0">
                <a:solidFill>
                  <a:schemeClr val="tx1"/>
                </a:solidFill>
              </a:rPr>
              <a:t>зачисление слушателей на программу;</a:t>
            </a:r>
          </a:p>
          <a:p>
            <a:pPr eaLnBrk="1" hangingPunct="1"/>
            <a:r>
              <a:rPr lang="ru-RU" sz="2400" b="1" smtClean="0"/>
              <a:t>27 ноября	</a:t>
            </a:r>
            <a:r>
              <a:rPr lang="ru-RU" sz="2400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	 </a:t>
            </a:r>
            <a:r>
              <a:rPr lang="ru-RU" sz="2400" smtClean="0">
                <a:solidFill>
                  <a:srgbClr val="000000"/>
                </a:solidFill>
              </a:rPr>
              <a:t>— </a:t>
            </a:r>
            <a:r>
              <a:rPr lang="ru-RU" sz="2400" smtClean="0">
                <a:solidFill>
                  <a:schemeClr val="tx1"/>
                </a:solidFill>
              </a:rPr>
              <a:t>старт обучения по программе.</a:t>
            </a:r>
          </a:p>
          <a:p>
            <a:pPr eaLnBrk="1" hangingPunct="1">
              <a:buFont typeface="Corbel" pitchFamily="34" charset="0"/>
              <a:buNone/>
            </a:pP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2662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506413" y="6237288"/>
            <a:ext cx="103028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Программа профессиональной переподготовки «Социальные инновации и предпринимательство»</a:t>
            </a:r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2E6A9-2BB6-4B97-BB2D-F1FA221A13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FFFF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1912</Words>
  <Application>Microsoft Office PowerPoint</Application>
  <PresentationFormat>Произвольный</PresentationFormat>
  <Paragraphs>187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Trebuchet MS</vt:lpstr>
      <vt:lpstr>Corbel</vt:lpstr>
      <vt:lpstr>Calibri</vt:lpstr>
      <vt:lpstr>Franklin Gothic Medium Cond</vt:lpstr>
      <vt:lpstr>Times New Roman</vt:lpstr>
      <vt:lpstr>GaramondC</vt:lpstr>
      <vt:lpstr>Базис</vt:lpstr>
      <vt:lpstr>Базис</vt:lpstr>
      <vt:lpstr>Базис</vt:lpstr>
      <vt:lpstr>Слайд 1</vt:lpstr>
      <vt:lpstr>Слайд 2</vt:lpstr>
      <vt:lpstr>Для кого</vt:lpstr>
      <vt:lpstr>Обучение</vt:lpstr>
      <vt:lpstr>Содержание программы</vt:lpstr>
      <vt:lpstr>Стоимость обучения и документы</vt:lpstr>
      <vt:lpstr>Слайд 7</vt:lpstr>
      <vt:lpstr>Преподаватели и эксперты</vt:lpstr>
      <vt:lpstr>Важные даты                             2021</vt:lpstr>
      <vt:lpstr>Премия  «ИМПУЛЬС ДОБРА» — 2021 </vt:lpstr>
      <vt:lpstr>Открытие программы, апрель 2019 </vt:lpstr>
      <vt:lpstr>Создание безбарьерной среды</vt:lpstr>
      <vt:lpstr> Проект слушателя программы профпереподготовки ВШЭ одобрен Президентом РФ </vt:lpstr>
      <vt:lpstr>Весной 2020 года стартовало обучение второго потока</vt:lpstr>
      <vt:lpstr>Праздник выпускников</vt:lpstr>
      <vt:lpstr>В добрый час, в добрый путь!</vt:lpstr>
      <vt:lpstr>Отзывы слушателей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management of social entrepreneurship Мастер управления в социальном предпринимательстве   «Социальные инновации и предпринимательство»</dc:title>
  <dc:creator>Ирина Климова</dc:creator>
  <cp:lastModifiedBy>Piter</cp:lastModifiedBy>
  <cp:revision>260</cp:revision>
  <cp:lastPrinted>2020-01-24T08:09:21Z</cp:lastPrinted>
  <dcterms:created xsi:type="dcterms:W3CDTF">2019-03-13T03:58:31Z</dcterms:created>
  <dcterms:modified xsi:type="dcterms:W3CDTF">2021-10-31T08:35:19Z</dcterms:modified>
</cp:coreProperties>
</file>